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421" r:id="rId2"/>
    <p:sldId id="303" r:id="rId3"/>
    <p:sldId id="273" r:id="rId4"/>
    <p:sldId id="269" r:id="rId5"/>
    <p:sldId id="2393" r:id="rId6"/>
    <p:sldId id="265" r:id="rId7"/>
    <p:sldId id="266" r:id="rId8"/>
    <p:sldId id="2422" r:id="rId9"/>
    <p:sldId id="2426" r:id="rId10"/>
    <p:sldId id="2409" r:id="rId11"/>
    <p:sldId id="2428" r:id="rId12"/>
    <p:sldId id="2427" r:id="rId13"/>
    <p:sldId id="284" r:id="rId14"/>
    <p:sldId id="2400" r:id="rId15"/>
    <p:sldId id="35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E31"/>
    <a:srgbClr val="A40003"/>
    <a:srgbClr val="DF420C"/>
    <a:srgbClr val="E67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92771" autoAdjust="0"/>
  </p:normalViewPr>
  <p:slideViewPr>
    <p:cSldViewPr snapToGrid="0">
      <p:cViewPr varScale="1">
        <p:scale>
          <a:sx n="62" d="100"/>
          <a:sy n="62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gdghornederland.sharepoint.com/sites/tss_PGA/Gedeelde%20documenten/02%20functies/08%20Epidemiologie/Moeder%20en%20perinatale%20sterfte/Factsheet%20asielzoekers%20kinderen%202021/2021aug%20Figuren_tabell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births</a:t>
            </a:r>
            <a:r>
              <a:rPr lang="nl-NL" dirty="0"/>
              <a:t>/</a:t>
            </a:r>
            <a:r>
              <a:rPr lang="nl-NL" dirty="0" err="1"/>
              <a:t>month</a:t>
            </a:r>
            <a:r>
              <a:rPr lang="nl-NL" baseline="0" dirty="0"/>
              <a:t> </a:t>
            </a:r>
            <a:r>
              <a:rPr lang="nl-NL" baseline="0" dirty="0" err="1"/>
              <a:t>relative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number</a:t>
            </a:r>
            <a:r>
              <a:rPr lang="nl-NL" baseline="0" dirty="0"/>
              <a:t> of </a:t>
            </a:r>
            <a:r>
              <a:rPr lang="nl-NL" baseline="0" dirty="0" err="1"/>
              <a:t>women</a:t>
            </a:r>
            <a:r>
              <a:rPr lang="nl-NL" baseline="0" dirty="0"/>
              <a:t> in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sylum</a:t>
            </a:r>
            <a:r>
              <a:rPr lang="nl-NL" baseline="0" dirty="0"/>
              <a:t> </a:t>
            </a:r>
            <a:r>
              <a:rPr lang="nl-NL" baseline="0" dirty="0" err="1"/>
              <a:t>seeker</a:t>
            </a:r>
            <a:r>
              <a:rPr lang="nl-NL" baseline="0" dirty="0"/>
              <a:t> center (ASC)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'Figuur 1 (1307)'!$A$5:$B$64</c:f>
              <c:multiLvlStrCache>
                <c:ptCount val="60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 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 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 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 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 </c:v>
                  </c:pt>
                  <c:pt idx="59">
                    <c:v>D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</c:lvl>
              </c:multiLvlStrCache>
            </c:multiLvlStrRef>
          </c:cat>
          <c:val>
            <c:numRef>
              <c:f>'Figuur 1 (1307)'!$C$5:$C$64</c:f>
              <c:numCache>
                <c:formatCode>General</c:formatCode>
                <c:ptCount val="60"/>
                <c:pt idx="0">
                  <c:v>75</c:v>
                </c:pt>
                <c:pt idx="1">
                  <c:v>70</c:v>
                </c:pt>
                <c:pt idx="2">
                  <c:v>66</c:v>
                </c:pt>
                <c:pt idx="3">
                  <c:v>65</c:v>
                </c:pt>
                <c:pt idx="4">
                  <c:v>61</c:v>
                </c:pt>
                <c:pt idx="5">
                  <c:v>53</c:v>
                </c:pt>
                <c:pt idx="6">
                  <c:v>77</c:v>
                </c:pt>
                <c:pt idx="7">
                  <c:v>77</c:v>
                </c:pt>
                <c:pt idx="8">
                  <c:v>78</c:v>
                </c:pt>
                <c:pt idx="9">
                  <c:v>63</c:v>
                </c:pt>
                <c:pt idx="10">
                  <c:v>60</c:v>
                </c:pt>
                <c:pt idx="11">
                  <c:v>45</c:v>
                </c:pt>
                <c:pt idx="12">
                  <c:v>54</c:v>
                </c:pt>
                <c:pt idx="13">
                  <c:v>46</c:v>
                </c:pt>
                <c:pt idx="14">
                  <c:v>42</c:v>
                </c:pt>
                <c:pt idx="15">
                  <c:v>33</c:v>
                </c:pt>
                <c:pt idx="16">
                  <c:v>30</c:v>
                </c:pt>
                <c:pt idx="17">
                  <c:v>46</c:v>
                </c:pt>
                <c:pt idx="18">
                  <c:v>26</c:v>
                </c:pt>
                <c:pt idx="19">
                  <c:v>47</c:v>
                </c:pt>
                <c:pt idx="20">
                  <c:v>33</c:v>
                </c:pt>
                <c:pt idx="21">
                  <c:v>41</c:v>
                </c:pt>
                <c:pt idx="22">
                  <c:v>29</c:v>
                </c:pt>
                <c:pt idx="23">
                  <c:v>35</c:v>
                </c:pt>
                <c:pt idx="24">
                  <c:v>34</c:v>
                </c:pt>
                <c:pt idx="25">
                  <c:v>35</c:v>
                </c:pt>
                <c:pt idx="26">
                  <c:v>33</c:v>
                </c:pt>
                <c:pt idx="27">
                  <c:v>35</c:v>
                </c:pt>
                <c:pt idx="28">
                  <c:v>45</c:v>
                </c:pt>
                <c:pt idx="29">
                  <c:v>39</c:v>
                </c:pt>
                <c:pt idx="30">
                  <c:v>29</c:v>
                </c:pt>
                <c:pt idx="31">
                  <c:v>36</c:v>
                </c:pt>
                <c:pt idx="32">
                  <c:v>38</c:v>
                </c:pt>
                <c:pt idx="33">
                  <c:v>46</c:v>
                </c:pt>
                <c:pt idx="34">
                  <c:v>37</c:v>
                </c:pt>
                <c:pt idx="35">
                  <c:v>27</c:v>
                </c:pt>
                <c:pt idx="36">
                  <c:v>44</c:v>
                </c:pt>
                <c:pt idx="37">
                  <c:v>54</c:v>
                </c:pt>
                <c:pt idx="38">
                  <c:v>55</c:v>
                </c:pt>
                <c:pt idx="39">
                  <c:v>55</c:v>
                </c:pt>
                <c:pt idx="40">
                  <c:v>45</c:v>
                </c:pt>
                <c:pt idx="41">
                  <c:v>67</c:v>
                </c:pt>
                <c:pt idx="42">
                  <c:v>60</c:v>
                </c:pt>
                <c:pt idx="43">
                  <c:v>53</c:v>
                </c:pt>
                <c:pt idx="44">
                  <c:v>59</c:v>
                </c:pt>
                <c:pt idx="45">
                  <c:v>65</c:v>
                </c:pt>
                <c:pt idx="46">
                  <c:v>56</c:v>
                </c:pt>
                <c:pt idx="47">
                  <c:v>46</c:v>
                </c:pt>
                <c:pt idx="48">
                  <c:v>53</c:v>
                </c:pt>
                <c:pt idx="49">
                  <c:v>46</c:v>
                </c:pt>
                <c:pt idx="50">
                  <c:v>67</c:v>
                </c:pt>
                <c:pt idx="51">
                  <c:v>65</c:v>
                </c:pt>
                <c:pt idx="52">
                  <c:v>47</c:v>
                </c:pt>
                <c:pt idx="53">
                  <c:v>54</c:v>
                </c:pt>
                <c:pt idx="54">
                  <c:v>50</c:v>
                </c:pt>
                <c:pt idx="55">
                  <c:v>43</c:v>
                </c:pt>
                <c:pt idx="56">
                  <c:v>41</c:v>
                </c:pt>
                <c:pt idx="57">
                  <c:v>45</c:v>
                </c:pt>
                <c:pt idx="58">
                  <c:v>39</c:v>
                </c:pt>
                <c:pt idx="5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7-4C94-AEFA-FE110C234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71437311"/>
        <c:axId val="771438559"/>
      </c:barChart>
      <c:lineChart>
        <c:grouping val="standard"/>
        <c:varyColors val="0"/>
        <c:ser>
          <c:idx val="1"/>
          <c:order val="1"/>
          <c:tx>
            <c:v>Aantal vrouwen in de opvang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'Figuur 1 (1307)'!$D$5:$D$64</c:f>
              <c:numCache>
                <c:formatCode>General</c:formatCode>
                <c:ptCount val="60"/>
                <c:pt idx="0">
                  <c:v>9571</c:v>
                </c:pt>
                <c:pt idx="1">
                  <c:v>9610</c:v>
                </c:pt>
                <c:pt idx="2">
                  <c:v>9378</c:v>
                </c:pt>
                <c:pt idx="3">
                  <c:v>8892</c:v>
                </c:pt>
                <c:pt idx="4">
                  <c:v>8410</c:v>
                </c:pt>
                <c:pt idx="5">
                  <c:v>7990</c:v>
                </c:pt>
                <c:pt idx="6">
                  <c:v>7392</c:v>
                </c:pt>
                <c:pt idx="7">
                  <c:v>7073</c:v>
                </c:pt>
                <c:pt idx="8">
                  <c:v>6752</c:v>
                </c:pt>
                <c:pt idx="9">
                  <c:v>6559</c:v>
                </c:pt>
                <c:pt idx="10">
                  <c:v>6351</c:v>
                </c:pt>
                <c:pt idx="11">
                  <c:v>6268</c:v>
                </c:pt>
                <c:pt idx="12">
                  <c:v>5958</c:v>
                </c:pt>
                <c:pt idx="13">
                  <c:v>5826</c:v>
                </c:pt>
                <c:pt idx="14">
                  <c:v>5828</c:v>
                </c:pt>
                <c:pt idx="15">
                  <c:v>5679</c:v>
                </c:pt>
                <c:pt idx="16">
                  <c:v>5665</c:v>
                </c:pt>
                <c:pt idx="17">
                  <c:v>5472</c:v>
                </c:pt>
                <c:pt idx="18">
                  <c:v>5350</c:v>
                </c:pt>
                <c:pt idx="19">
                  <c:v>5202</c:v>
                </c:pt>
                <c:pt idx="20">
                  <c:v>5121</c:v>
                </c:pt>
                <c:pt idx="21">
                  <c:v>5175</c:v>
                </c:pt>
                <c:pt idx="22">
                  <c:v>5123</c:v>
                </c:pt>
                <c:pt idx="23">
                  <c:v>5050</c:v>
                </c:pt>
                <c:pt idx="24">
                  <c:v>4905</c:v>
                </c:pt>
                <c:pt idx="25">
                  <c:v>4979</c:v>
                </c:pt>
                <c:pt idx="26">
                  <c:v>5047</c:v>
                </c:pt>
                <c:pt idx="27">
                  <c:v>4961</c:v>
                </c:pt>
                <c:pt idx="28">
                  <c:v>4950</c:v>
                </c:pt>
                <c:pt idx="29">
                  <c:v>4901</c:v>
                </c:pt>
                <c:pt idx="30">
                  <c:v>4831</c:v>
                </c:pt>
                <c:pt idx="31">
                  <c:v>4914</c:v>
                </c:pt>
                <c:pt idx="32">
                  <c:v>4978</c:v>
                </c:pt>
                <c:pt idx="33">
                  <c:v>5311</c:v>
                </c:pt>
                <c:pt idx="34">
                  <c:v>5413</c:v>
                </c:pt>
                <c:pt idx="35">
                  <c:v>5277</c:v>
                </c:pt>
                <c:pt idx="36">
                  <c:v>5213</c:v>
                </c:pt>
                <c:pt idx="37">
                  <c:v>5300</c:v>
                </c:pt>
                <c:pt idx="38">
                  <c:v>5364</c:v>
                </c:pt>
                <c:pt idx="39">
                  <c:v>5551</c:v>
                </c:pt>
                <c:pt idx="40">
                  <c:v>5609</c:v>
                </c:pt>
                <c:pt idx="41">
                  <c:v>5598</c:v>
                </c:pt>
                <c:pt idx="42">
                  <c:v>5781</c:v>
                </c:pt>
                <c:pt idx="43">
                  <c:v>5883</c:v>
                </c:pt>
                <c:pt idx="44">
                  <c:v>6003</c:v>
                </c:pt>
                <c:pt idx="45">
                  <c:v>6244</c:v>
                </c:pt>
                <c:pt idx="46">
                  <c:v>6351</c:v>
                </c:pt>
                <c:pt idx="47">
                  <c:v>6445</c:v>
                </c:pt>
                <c:pt idx="48">
                  <c:v>6369</c:v>
                </c:pt>
                <c:pt idx="49">
                  <c:v>6403</c:v>
                </c:pt>
                <c:pt idx="50">
                  <c:v>6450</c:v>
                </c:pt>
                <c:pt idx="51">
                  <c:v>6324</c:v>
                </c:pt>
                <c:pt idx="52">
                  <c:v>6259</c:v>
                </c:pt>
                <c:pt idx="53">
                  <c:v>6251</c:v>
                </c:pt>
                <c:pt idx="54">
                  <c:v>6145</c:v>
                </c:pt>
                <c:pt idx="55">
                  <c:v>6008</c:v>
                </c:pt>
                <c:pt idx="56">
                  <c:v>6042</c:v>
                </c:pt>
                <c:pt idx="57">
                  <c:v>6102</c:v>
                </c:pt>
                <c:pt idx="58">
                  <c:v>6084</c:v>
                </c:pt>
                <c:pt idx="59">
                  <c:v>6131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A7-4C94-AEFA-FE110C234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080751"/>
        <c:axId val="826239775"/>
      </c:lineChart>
      <c:catAx>
        <c:axId val="77143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71438559"/>
        <c:crosses val="autoZero"/>
        <c:auto val="1"/>
        <c:lblAlgn val="ctr"/>
        <c:lblOffset val="100"/>
        <c:noMultiLvlLbl val="0"/>
      </c:catAx>
      <c:valAx>
        <c:axId val="77143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 err="1"/>
                  <a:t>Number</a:t>
                </a:r>
                <a:r>
                  <a:rPr lang="nl-NL" baseline="0" dirty="0"/>
                  <a:t> of </a:t>
                </a:r>
                <a:r>
                  <a:rPr lang="nl-NL" baseline="0" dirty="0" err="1"/>
                  <a:t>births</a:t>
                </a:r>
                <a:r>
                  <a:rPr lang="nl-NL" baseline="0" dirty="0"/>
                  <a:t> per </a:t>
                </a:r>
                <a:r>
                  <a:rPr lang="nl-NL" baseline="0" dirty="0" err="1"/>
                  <a:t>month</a:t>
                </a:r>
                <a:endParaRPr lang="nl-NL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71437311"/>
        <c:crosses val="autoZero"/>
        <c:crossBetween val="between"/>
      </c:valAx>
      <c:valAx>
        <c:axId val="82623977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 err="1"/>
                  <a:t>Number</a:t>
                </a:r>
                <a:r>
                  <a:rPr lang="nl-NL" dirty="0"/>
                  <a:t> of </a:t>
                </a:r>
                <a:r>
                  <a:rPr lang="nl-NL" dirty="0" err="1"/>
                  <a:t>women</a:t>
                </a:r>
                <a:r>
                  <a:rPr lang="nl-NL" dirty="0"/>
                  <a:t> in </a:t>
                </a:r>
                <a:r>
                  <a:rPr lang="nl-NL" dirty="0" err="1"/>
                  <a:t>the</a:t>
                </a:r>
                <a:r>
                  <a:rPr lang="nl-NL" dirty="0"/>
                  <a:t> ASC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67080751"/>
        <c:crosses val="max"/>
        <c:crossBetween val="between"/>
      </c:valAx>
      <c:catAx>
        <c:axId val="767080751"/>
        <c:scaling>
          <c:orientation val="minMax"/>
        </c:scaling>
        <c:delete val="1"/>
        <c:axPos val="b"/>
        <c:majorTickMark val="out"/>
        <c:minorTickMark val="none"/>
        <c:tickLblPos val="nextTo"/>
        <c:crossAx val="8262397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2450-3135-4DB4-813D-E51578E730F6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1C81-53E2-4F13-9DA9-B8B0383A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08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Ineke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34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05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2AA1-43DF-4F46-83A4-04372C9795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=XkjHkR_5xUk.   1:17 – 2:16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27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8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weten niet hoeveel geboortes er zijn onder statushouders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DC9A6-418F-43DF-B7CE-9F9B5818DDE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61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Piek bij 9-10 maanden uitleggen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94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2AA1-43DF-4F46-83A4-04372C979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Anouk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02AA1-43DF-4F46-83A4-04372C979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6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Ineke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1C81-53E2-4F13-9DA9-B8B0383AB0F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77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98AF7-D191-4D37-869F-BBBAD922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98B2CA-847B-4D2E-99C3-3ACB29408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36C679-9FC4-4FBB-BC48-4D3B671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517DD6-1861-4602-85A2-F6B734D8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16A025-8E03-4490-BE01-783F5CD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04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70E4F-A9CF-42FF-954D-F04F8D98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BA037C-489B-4366-A7D4-CBD804827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EB16D6-F31A-464E-8FC1-F240B28D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0C9ACE-F8FE-41C6-B746-9684F005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C69250-92E1-43C1-85DC-D3E8A1F9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98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670769-1936-4DC9-91F6-6B6263D9F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B81E33-3A32-46EA-9029-60F88DA6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D06B06-5F14-4D5D-9BD5-421B90E9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15A547-7F8E-45E1-96A9-B89DDEBE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EEA194-4885-49E8-85DC-D44140EB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4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71CA4-5953-4244-94EA-E7B4F248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F953DF-842D-43A7-B72A-A47276AC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4C1AA7-E614-49B7-8C95-C03C205D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8095CA-E010-4049-B339-ED18E181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F19B07-D7F4-4128-AB27-23AC70EC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17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5EEB3-9D1F-4D53-9744-85F8A7C0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776A9A-DDB0-4FF8-907A-BFC16B46D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7F7A81-8557-4419-BA0A-F40041C9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6D36D1-6F35-4994-BEE9-160C7A17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4BC9EA-760B-4A9B-AC71-1E290187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4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33328-2C61-4D57-A52C-535EDC5A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DEA585-5D8D-47A9-A73C-063654A08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A7C35E-5EFC-408A-9AE6-ABC479888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3D8F2B-4B51-4637-9C95-5961501C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35F414-BFA6-458D-8E01-9F56786E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6E2B3C-A44A-43B5-A9AA-05C5E7F7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82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3E3D9-36F8-4D04-AC02-E9B23CEE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E40EF9-107E-4A8F-A71D-8CB0B2342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BBBE8E-FA89-482F-88F9-F53C2A0E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68EDB6-2175-4220-BD29-C494F2930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937787-3B42-4E84-8B6A-C8171A8C5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E61DDC-6F41-4047-8277-CE1F8DDE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FE6E32-F542-47AA-8827-810734C2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B8F47A-A1DD-436A-A3EC-0F64F930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68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336D1-52FD-4296-BB34-8E1893C1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05B98C-3E4E-4201-92D6-3C69FA69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89B827-A58D-40D5-819F-2833B33C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7C2B59-B856-4AE1-A88A-B65BF84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56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11DA25-5249-4EBE-AAC7-4EBA9D32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B06231-08C9-42BB-9899-65CD7D0C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4267FD-0B30-47F1-A802-D7342818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BF019-B43C-4084-95D6-7523D3B6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7E19FF-78CA-487C-9EE7-24FC67A0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06733B-4504-48FA-88D9-57BAA39AB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8DFF96-2619-4ABA-84F1-D711D7C1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A436C9-4AB3-4734-9B5B-7C542D75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51E27D-4CF5-41A1-83D9-2DE8B3E7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2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8292F-C6C2-43CC-95AC-FB770577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DBA225-5475-4AB0-8490-A8F78CC29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8D2207-D6E7-4ED0-9855-14405F0EE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FDE71B-15DD-4921-92BA-B08BFD7F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277A1B-AA90-48AC-9CFD-0B80B541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7E5450-975F-4F2C-AF87-4EAADC3F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7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180DA5-2879-49E3-9A5A-F7B3BE94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63A84C-54B8-4542-99F1-B0EF51C9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1EB0DE-DB0E-4B6F-AC91-FE6BFB319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DBD5-BC35-41BD-8EA3-940D7E327738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57AFCD-D025-4180-9B25-069746A00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5B737-3BBC-441D-B28A-A2C30B3C4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EC8F-7653-4C0A-B818-E57482ADD4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3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jHkR_5xUk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92CFDAF-B263-B356-F6BD-23BE2C39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353E37B-1435-F801-AA21-46C1CC57D10C}"/>
              </a:ext>
            </a:extLst>
          </p:cNvPr>
          <p:cNvSpPr txBox="1">
            <a:spLocks/>
          </p:cNvSpPr>
          <p:nvPr/>
        </p:nvSpPr>
        <p:spPr>
          <a:xfrm>
            <a:off x="533270" y="1755865"/>
            <a:ext cx="10512552" cy="1960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Zorg voor zwangere migranten</a:t>
            </a:r>
            <a:endParaRPr lang="nl-NL" sz="6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B7E178E-9A86-C7D3-F9D0-9AC33D3B482A}"/>
              </a:ext>
            </a:extLst>
          </p:cNvPr>
          <p:cNvSpPr txBox="1">
            <a:spLocks/>
          </p:cNvSpPr>
          <p:nvPr/>
        </p:nvSpPr>
        <p:spPr>
          <a:xfrm>
            <a:off x="838200" y="4299284"/>
            <a:ext cx="10512552" cy="239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VNVA huiskamermeeting 28 november 2022</a:t>
            </a:r>
          </a:p>
          <a:p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Ineke Postma</a:t>
            </a:r>
          </a:p>
          <a:p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AIOS gynaecologie MCL en onderzoeker UMCG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796FA14-4558-BA05-ADD1-23AAC273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8495"/>
            <a:ext cx="5715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47CB27B-77F8-D123-8EC2-2161B70970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2"/>
          <a:stretch/>
        </p:blipFill>
        <p:spPr>
          <a:xfrm>
            <a:off x="10345707" y="5852337"/>
            <a:ext cx="1749551" cy="837168"/>
          </a:xfrm>
          <a:prstGeom prst="rect">
            <a:avLst/>
          </a:prstGeom>
        </p:spPr>
      </p:pic>
      <p:pic>
        <p:nvPicPr>
          <p:cNvPr id="16" name="Picture 6" descr="MCL Leeuwarden – uvv Leeuwarden">
            <a:extLst>
              <a:ext uri="{FF2B5EF4-FFF2-40B4-BE49-F238E27FC236}">
                <a16:creationId xmlns:a16="http://schemas.microsoft.com/office/drawing/2014/main" id="{A64E3480-C8EE-528E-3254-ABAE9127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" y="5947367"/>
            <a:ext cx="1962901" cy="7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85A87-3CA2-38E1-0E3B-2AC3BB4E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kunnen we verbeteren?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A6A0-0E9B-BBC5-E2B9-A7FF5578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nl-NL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Tolkgebruik in de zorg: </a:t>
            </a:r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toegankelijkheid, gebruik door zorgverleners </a:t>
            </a:r>
          </a:p>
          <a:p>
            <a:pPr lvl="1">
              <a:lnSpc>
                <a:spcPct val="150000"/>
              </a:lnSpc>
            </a:pP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Verhuizingen tussen </a:t>
            </a:r>
            <a:r>
              <a:rPr lang="nl-NL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AZC’s</a:t>
            </a: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verminderen</a:t>
            </a:r>
          </a:p>
          <a:p>
            <a:pPr lvl="1">
              <a:lnSpc>
                <a:spcPct val="150000"/>
              </a:lnSpc>
            </a:pPr>
            <a:r>
              <a:rPr lang="nl-N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Trainen van zorgverleners in </a:t>
            </a:r>
            <a:r>
              <a:rPr lang="nl-NL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cultuursensitieve</a:t>
            </a: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zorg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Antenatale groepszorg</a:t>
            </a:r>
          </a:p>
          <a:p>
            <a:pPr lvl="1">
              <a:lnSpc>
                <a:spcPct val="150000"/>
              </a:lnSpc>
            </a:pP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Screening mentale </a:t>
            </a:r>
            <a:r>
              <a:rPr lang="nl-NL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gezondheids</a:t>
            </a:r>
            <a:endParaRPr lang="nl-NL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nl-N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problemen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64CB24-770D-654F-9A0F-97076FB4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601" y="1940518"/>
            <a:ext cx="1247775" cy="504825"/>
          </a:xfrm>
          <a:prstGeom prst="rect">
            <a:avLst/>
          </a:prstGeom>
        </p:spPr>
      </p:pic>
      <p:pic>
        <p:nvPicPr>
          <p:cNvPr id="7" name="Picture 2" descr="kind - tolk">
            <a:extLst>
              <a:ext uri="{FF2B5EF4-FFF2-40B4-BE49-F238E27FC236}">
                <a16:creationId xmlns:a16="http://schemas.microsoft.com/office/drawing/2014/main" id="{9AD99C5C-9E27-152D-FAA3-1CD869D09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5" r="32855"/>
          <a:stretch/>
        </p:blipFill>
        <p:spPr bwMode="auto">
          <a:xfrm>
            <a:off x="9946105" y="3709797"/>
            <a:ext cx="198872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23F16F-52B3-0B3F-6544-75990FEA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80" y="4464050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965FD24-5CB0-C16E-9333-7136C58545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09" t="24652" r="10151" b="21966"/>
          <a:stretch/>
        </p:blipFill>
        <p:spPr>
          <a:xfrm>
            <a:off x="7393340" y="4163684"/>
            <a:ext cx="4378036" cy="23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5A87-3CA2-38E1-0E3B-2AC3BB4E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Verhuizingen verminderen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A6A0-0E9B-BBC5-E2B9-A7FF5578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nl-NL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nl-N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CEB4EF4-FBD7-1AA9-EE3D-BB134CBAE28D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67BBD4-659C-B717-341C-630A7F1F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53" t="23637" r="19438" b="15528"/>
          <a:stretch/>
        </p:blipFill>
        <p:spPr>
          <a:xfrm>
            <a:off x="441788" y="1690688"/>
            <a:ext cx="5365437" cy="428887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094097B-1CFA-A89E-DA6F-20EA50E238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6" t="16461" r="12367" b="6134"/>
          <a:stretch/>
        </p:blipFill>
        <p:spPr bwMode="auto">
          <a:xfrm>
            <a:off x="5958280" y="1725239"/>
            <a:ext cx="5244465" cy="302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5B3F119-85C8-F873-C5F0-3829317A43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46" t="35656" r="10421" b="6386"/>
          <a:stretch/>
        </p:blipFill>
        <p:spPr>
          <a:xfrm>
            <a:off x="838200" y="1690688"/>
            <a:ext cx="7342460" cy="44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73636-EDD2-6A1D-D483-86FA07C7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62" y="255964"/>
            <a:ext cx="5111213" cy="1719072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home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messages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33422-C7E5-7895-F7C4-02CE40B0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445251"/>
            <a:ext cx="5235608" cy="377266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veel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factoren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de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gezondheid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zwangere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migranten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beïnvloeden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maternale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mortaliteit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morbiditeit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hoger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net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perinatale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sterfte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zijn veel uitdagingen voor zorgverleners, maar ook veel goede initiatieven en kansen!</a:t>
            </a:r>
          </a:p>
        </p:txBody>
      </p:sp>
      <p:pic>
        <p:nvPicPr>
          <p:cNvPr id="4" name="Picture 2" descr="The fourth delay and community-driven solutions to reduce maternal  mortality in rural Haiti: a community-based action research study | BMC  Pregnancy and Childbirth | Full Text">
            <a:extLst>
              <a:ext uri="{FF2B5EF4-FFF2-40B4-BE49-F238E27FC236}">
                <a16:creationId xmlns:a16="http://schemas.microsoft.com/office/drawing/2014/main" id="{D141883D-A47E-3FA7-C13B-13FBA0D01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9614" y="1937206"/>
            <a:ext cx="5434311" cy="40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8BAADFA2-1FA1-45A7-9892-9295DBBF8DFB}"/>
              </a:ext>
            </a:extLst>
          </p:cNvPr>
          <p:cNvSpPr/>
          <p:nvPr/>
        </p:nvSpPr>
        <p:spPr>
          <a:xfrm>
            <a:off x="7517353" y="1510154"/>
            <a:ext cx="2790825" cy="15702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DAC604DE-8873-4092-A0C4-607BA58A0803}"/>
              </a:ext>
            </a:extLst>
          </p:cNvPr>
          <p:cNvSpPr/>
          <p:nvPr/>
        </p:nvSpPr>
        <p:spPr>
          <a:xfrm rot="9076376">
            <a:off x="10190858" y="1399377"/>
            <a:ext cx="666750" cy="2908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26F4E999-ADAA-49A9-8032-2DBEAFD6CFEA}"/>
              </a:ext>
            </a:extLst>
          </p:cNvPr>
          <p:cNvSpPr/>
          <p:nvPr/>
        </p:nvSpPr>
        <p:spPr>
          <a:xfrm rot="1987321">
            <a:off x="6801286" y="1483075"/>
            <a:ext cx="666750" cy="2908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8DDE62CF-2CC7-4BD8-B325-25E9F2EAF162}"/>
              </a:ext>
            </a:extLst>
          </p:cNvPr>
          <p:cNvSpPr/>
          <p:nvPr/>
        </p:nvSpPr>
        <p:spPr>
          <a:xfrm rot="19910727">
            <a:off x="6817223" y="2675707"/>
            <a:ext cx="666750" cy="2908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DF9B264C-CCDA-4705-B454-5E3FF51C4ED3}"/>
              </a:ext>
            </a:extLst>
          </p:cNvPr>
          <p:cNvSpPr/>
          <p:nvPr/>
        </p:nvSpPr>
        <p:spPr>
          <a:xfrm rot="13059287">
            <a:off x="10351602" y="2856771"/>
            <a:ext cx="666750" cy="2908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A13F3E9-342E-8DF0-D310-FD40D49638F8}"/>
              </a:ext>
            </a:extLst>
          </p:cNvPr>
          <p:cNvCxnSpPr>
            <a:cxnSpLocks/>
          </p:cNvCxnSpPr>
          <p:nvPr/>
        </p:nvCxnSpPr>
        <p:spPr>
          <a:xfrm>
            <a:off x="331700" y="2128603"/>
            <a:ext cx="57643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FD272-B8A0-4AC0-A5EC-CDF51302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Onderzoeksgroep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08416-BBB1-4B3E-8C9D-B399E79E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Anouk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Verschuuren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PhD student UMCG</a:t>
            </a:r>
          </a:p>
          <a:p>
            <a:pPr>
              <a:lnSpc>
                <a:spcPct val="1700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Ineke Postma, AIOS gynaecologie MCL, onderzoeker UMCG</a:t>
            </a:r>
          </a:p>
          <a:p>
            <a:pPr>
              <a:lnSpc>
                <a:spcPct val="1700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Jelle Stekelenburg, gynaecoloog MCL en hoogleraar UMCG</a:t>
            </a:r>
          </a:p>
          <a:p>
            <a:pPr>
              <a:lnSpc>
                <a:spcPct val="1700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Esther Feijen-de Jong, universitair docent en onderzoeker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midwifery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AVAG</a:t>
            </a:r>
          </a:p>
          <a:p>
            <a:pPr>
              <a:lnSpc>
                <a:spcPct val="1700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Jan Jaap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Erwich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perinatoloog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UMCG</a:t>
            </a:r>
          </a:p>
          <a:p>
            <a:pPr marL="0" indent="0">
              <a:lnSpc>
                <a:spcPct val="170000"/>
              </a:lnSpc>
              <a:buNone/>
            </a:pP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Partners: COA, TNO,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Egalite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Rotterdam, Werkgroep “ketenrichtlijn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geboortezorg asielzoekers”</a:t>
            </a:r>
          </a:p>
          <a:p>
            <a:pPr>
              <a:lnSpc>
                <a:spcPct val="170000"/>
              </a:lnSpc>
            </a:pP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OA-logo - Hollandse Han">
            <a:extLst>
              <a:ext uri="{FF2B5EF4-FFF2-40B4-BE49-F238E27FC236}">
                <a16:creationId xmlns:a16="http://schemas.microsoft.com/office/drawing/2014/main" id="{9C359AFF-4603-48A4-9C13-2808B5FE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4" y="4633976"/>
            <a:ext cx="2237232" cy="16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NO - Innovation for life - Zie het voor je | TNO">
            <a:extLst>
              <a:ext uri="{FF2B5EF4-FFF2-40B4-BE49-F238E27FC236}">
                <a16:creationId xmlns:a16="http://schemas.microsoft.com/office/drawing/2014/main" id="{88ADFA33-08A9-47DA-86CD-A59FBFC3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33" y="784352"/>
            <a:ext cx="2082546" cy="20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B42621-5E41-4185-9ECB-A717A627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21" y="329022"/>
            <a:ext cx="2801302" cy="9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air medisch centrum groningen">
            <a:extLst>
              <a:ext uri="{FF2B5EF4-FFF2-40B4-BE49-F238E27FC236}">
                <a16:creationId xmlns:a16="http://schemas.microsoft.com/office/drawing/2014/main" id="{594D13F5-87DD-4511-B744-B748DC6F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623" y="365125"/>
            <a:ext cx="1495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59E61E5-4B64-57C0-0136-3D80865C131C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5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F3DFF-5A38-73B3-9218-7D79493F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</a:t>
            </a:r>
            <a:r>
              <a:rPr lang="en-US" sz="66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5.png">
            <a:extLst>
              <a:ext uri="{FF2B5EF4-FFF2-40B4-BE49-F238E27FC236}">
                <a16:creationId xmlns:a16="http://schemas.microsoft.com/office/drawing/2014/main" id="{4B0522EE-C36E-0ECF-5C82-769A5E5F6C91}"/>
              </a:ext>
            </a:extLst>
          </p:cNvPr>
          <p:cNvPicPr/>
          <p:nvPr/>
        </p:nvPicPr>
        <p:blipFill>
          <a:blip r:embed="rId2"/>
          <a:srcRect l="11687" t="7421" r="14884"/>
          <a:stretch>
            <a:fillRect/>
          </a:stretch>
        </p:blipFill>
        <p:spPr>
          <a:xfrm>
            <a:off x="4763481" y="715511"/>
            <a:ext cx="4590381" cy="36904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1632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4760-B380-4478-9600-BDB6ED0D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Referenties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A7BA-1D79-4D61-BA25-82D6DC6F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283111"/>
            <a:ext cx="10491563" cy="25268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Verschuuren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 E. H., Postma, I. R.,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Riksen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Z. M., Nott, R. L.,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Feijen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-de Jong, E. I., &amp; Stekelenburg, J. (2020). Pregnancy outcomes in asylum seekers in the North of the Netherlands: a retrospective documentary analysis. BMC pregnancy and childbirth, 20, 1-10.</a:t>
            </a:r>
          </a:p>
          <a:p>
            <a:pPr>
              <a:lnSpc>
                <a:spcPct val="150000"/>
              </a:lnSpc>
            </a:pP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Tankink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JB, Verschuuren AEH, Postma IR, van der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Lans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PJA, de Graaf JP, Stekelenburg J,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Mesman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AW. Childbirths and the Prevalence of Potential Risk Factors for Adverse Perinatal Outcomes among Asylum Seekers in The Netherlands: A Five-Year Cross-Sectional Study. Int J Environ Res Public Health. 2021 Dec 8;18(24):12933. </a:t>
            </a:r>
          </a:p>
          <a:p>
            <a:pPr>
              <a:lnSpc>
                <a:spcPct val="150000"/>
              </a:lnSpc>
            </a:pP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Noor C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Gieles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Julia B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Tankink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Myrthe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Midde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Johannes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Düker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Peggy van der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Lans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Catherina M Wessels, Kitty W M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Bloemenkamp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Gouke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Bonsel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Thomas van den Akker, Simone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Goosen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Marcus J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Rijken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Joyce L Browne, Maternal and perinatal outcomes of asylum seekers and undocumented migrants in Europe: a systematic review, European Journal of Public Health, Volume 29, Issue 4, August 2019, Pages 714–723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E. a van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Oostrum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Goosen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D. G.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Uitenbroek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H.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Koppenaal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K.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Stronks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“Mortality and causes of death among asylum seekers in the Netherlands, 2002-2005.,” J. Epidemiol. Community Health, vol. 65, no. 4, pp. 376–83, 2011.</a:t>
            </a:r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 Van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Hanegem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 S.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Miltenburg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J. J. Zwart, K. W. M.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Bloemenkamp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J. Van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Roosmalen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“Severe acute maternal morbidity in asylum seekers: a two-year nationwide cohort study in the Netherlands,” Acta Obstet. Gynecol. Scand., vol. 90, no. 9, pp. 1010–1016, Sep. 2011.</a:t>
            </a:r>
          </a:p>
          <a:p>
            <a:pPr>
              <a:lnSpc>
                <a:spcPct val="150000"/>
              </a:lnSpc>
            </a:pP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Perdok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H, </a:t>
            </a:r>
            <a:r>
              <a:rPr lang="en-GB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Jans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S, Verhoeven C et al. Opinions of maternity care professionals and other stakeholders about integration of maternity care: a qualitative study in the Netherlands. BMC Pregnancy Childbirth 2016;16(1):188. </a:t>
            </a:r>
            <a:endParaRPr lang="en-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3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9709C6A-D525-8ADE-0A4E-E6DB3C465705}"/>
              </a:ext>
            </a:extLst>
          </p:cNvPr>
          <p:cNvCxnSpPr>
            <a:cxnSpLocks/>
          </p:cNvCxnSpPr>
          <p:nvPr/>
        </p:nvCxnSpPr>
        <p:spPr>
          <a:xfrm>
            <a:off x="643467" y="1283111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5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558" y="258338"/>
            <a:ext cx="6097897" cy="1454052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Fragment</a:t>
            </a:r>
          </a:p>
        </p:txBody>
      </p:sp>
      <p:pic>
        <p:nvPicPr>
          <p:cNvPr id="8" name="Online Media 7" descr="EGALITE project">
            <a:hlinkClick r:id="" action="ppaction://media"/>
            <a:extLst>
              <a:ext uri="{FF2B5EF4-FFF2-40B4-BE49-F238E27FC236}">
                <a16:creationId xmlns:a16="http://schemas.microsoft.com/office/drawing/2014/main" id="{14DF2A68-D6E4-5742-AB5E-91B20E2097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3558" y="1745047"/>
            <a:ext cx="8080580" cy="4565528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63BE8B3-F247-DF0F-95A2-0CE927F6D67A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8B245B68-A928-F93F-D5D5-FD07C063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675" y="5779301"/>
            <a:ext cx="2438345" cy="7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46D8C-9139-4A32-B613-18097F4E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Migratie en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9ECBD-6A63-4938-94A7-2D7844C5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58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20.000 asielzoekers/jaar in Nederland</a:t>
            </a:r>
          </a:p>
          <a:p>
            <a:pPr>
              <a:lnSpc>
                <a:spcPct val="1600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op de 4 is vrouw in fertiele levensfase</a:t>
            </a:r>
          </a:p>
          <a:p>
            <a:pPr>
              <a:lnSpc>
                <a:spcPct val="160000"/>
              </a:lnSpc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Tijdens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vlucht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blootstelling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seksueel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geweld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trauma,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moelijke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levensomstandigheden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Weinig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continuïteit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Cultuurverschillen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taalbarrière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Lage socio-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economische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status</a:t>
            </a:r>
          </a:p>
          <a:p>
            <a:pPr>
              <a:lnSpc>
                <a:spcPct val="160000"/>
              </a:lnSpc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Onzekerheid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verblijfsstatus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Financiële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problemen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4" descr="The benefits of data from health assessments on refugees">
            <a:extLst>
              <a:ext uri="{FF2B5EF4-FFF2-40B4-BE49-F238E27FC236}">
                <a16:creationId xmlns:a16="http://schemas.microsoft.com/office/drawing/2014/main" id="{F5DD8D59-3E7F-033E-4B32-5DE3BB761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43289" r="9062" b="14522"/>
          <a:stretch/>
        </p:blipFill>
        <p:spPr bwMode="auto">
          <a:xfrm>
            <a:off x="5454987" y="4001294"/>
            <a:ext cx="6159062" cy="21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4143FF2-3DA2-9586-15C9-3E763552CF6B}"/>
              </a:ext>
            </a:extLst>
          </p:cNvPr>
          <p:cNvCxnSpPr>
            <a:cxnSpLocks/>
          </p:cNvCxnSpPr>
          <p:nvPr/>
        </p:nvCxnSpPr>
        <p:spPr>
          <a:xfrm>
            <a:off x="648488" y="1561672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4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9E16E-23EF-4431-BD44-A349EA87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Geboortes in AZC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AA7486-665B-406A-A771-4816E3724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Gemiddeld 584 geboortes/jaar 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6.7 keer zoveel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tienerzwangerschappen 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 geregistreerd samen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een partner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59986589-C34D-4812-94F2-0F3EA13C3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73787"/>
              </p:ext>
            </p:extLst>
          </p:nvPr>
        </p:nvGraphicFramePr>
        <p:xfrm>
          <a:off x="4618672" y="2191369"/>
          <a:ext cx="7042497" cy="443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F6F6CCAF-3D2D-4D8D-94C7-A67247AC6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5" t="24653" r="61515" b="59731"/>
          <a:stretch/>
        </p:blipFill>
        <p:spPr>
          <a:xfrm>
            <a:off x="442168" y="5555454"/>
            <a:ext cx="4027055" cy="1070985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62CEC5A-E5C5-AA77-CF2A-2CE0518C4A4D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7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D84F20-B56E-4E4C-AA87-46768F5F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3013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al zwanger bij aankomst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B0D1A-8073-366F-921A-17593AFD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85" y="1930263"/>
            <a:ext cx="8631382" cy="49302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C2F120-5092-8640-2109-332A60DF3BC6}"/>
              </a:ext>
            </a:extLst>
          </p:cNvPr>
          <p:cNvSpPr txBox="1"/>
          <p:nvPr/>
        </p:nvSpPr>
        <p:spPr>
          <a:xfrm>
            <a:off x="7003125" y="2860229"/>
            <a:ext cx="31853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cs typeface="Arial" panose="020B0604020202020204" pitchFamily="34" charset="0"/>
              </a:rPr>
              <a:t>N = 2831 </a:t>
            </a:r>
            <a:r>
              <a:rPr lang="nl-NL" sz="2000" dirty="0" err="1">
                <a:cs typeface="Arial" panose="020B0604020202020204" pitchFamily="34" charset="0"/>
              </a:rPr>
              <a:t>mothers</a:t>
            </a:r>
            <a:r>
              <a:rPr lang="nl-NL" sz="2000" dirty="0">
                <a:cs typeface="Arial" panose="020B0604020202020204" pitchFamily="34" charset="0"/>
              </a:rPr>
              <a:t> </a:t>
            </a:r>
            <a:r>
              <a:rPr lang="nl-NL" sz="2000" dirty="0" err="1">
                <a:cs typeface="Arial" panose="020B0604020202020204" pitchFamily="34" charset="0"/>
              </a:rPr>
              <a:t>from</a:t>
            </a:r>
            <a:r>
              <a:rPr lang="nl-NL" sz="2000" dirty="0">
                <a:cs typeface="Arial" panose="020B0604020202020204" pitchFamily="34" charset="0"/>
              </a:rPr>
              <a:t> ASC</a:t>
            </a:r>
          </a:p>
        </p:txBody>
      </p:sp>
    </p:spTree>
    <p:extLst>
      <p:ext uri="{BB962C8B-B14F-4D97-AF65-F5344CB8AC3E}">
        <p14:creationId xmlns:p14="http://schemas.microsoft.com/office/powerpoint/2010/main" val="286750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04760-B380-4478-9600-BDB6ED0D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638660"/>
            <a:ext cx="8338403" cy="896342"/>
          </a:xfrm>
        </p:spPr>
        <p:txBody>
          <a:bodyPr anchor="b">
            <a:noAutofit/>
          </a:bodyPr>
          <a:lstStyle/>
          <a:p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Overplaatsingen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tussen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AZC’s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A7BA-1D79-4D61-BA25-82D6DC6F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 verhuist ten minste één keer naar een ander AZC tijdens de zwangerschap</a:t>
            </a:r>
          </a:p>
        </p:txBody>
      </p:sp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4629582E-3905-450F-8B9D-EC7020E18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44"/>
          <a:stretch/>
        </p:blipFill>
        <p:spPr>
          <a:xfrm>
            <a:off x="4004627" y="2312574"/>
            <a:ext cx="8081119" cy="3906766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BE03F7A-3E47-FBF3-3AE2-CF83D8B2390A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4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43BEA-1D69-4C16-A212-0CD7BBE6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is de zorg nu georganiseerd?</a:t>
            </a:r>
          </a:p>
        </p:txBody>
      </p:sp>
      <p:pic>
        <p:nvPicPr>
          <p:cNvPr id="4" name="Picture 13" descr="Diagram&#10;&#10;Description automatically generated">
            <a:extLst>
              <a:ext uri="{FF2B5EF4-FFF2-40B4-BE49-F238E27FC236}">
                <a16:creationId xmlns:a16="http://schemas.microsoft.com/office/drawing/2014/main" id="{087455F4-5A4B-4507-92B2-63940CC28F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9" y="1962173"/>
            <a:ext cx="5482889" cy="4802187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18941FF-3B06-4982-9F3C-254B5E4756CC}"/>
              </a:ext>
            </a:extLst>
          </p:cNvPr>
          <p:cNvCxnSpPr/>
          <p:nvPr/>
        </p:nvCxnSpPr>
        <p:spPr>
          <a:xfrm>
            <a:off x="1810327" y="2087562"/>
            <a:ext cx="2336800" cy="4405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EBEEE0E-C3B1-4838-8B61-9011E08A60EB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1240318" y="1962173"/>
            <a:ext cx="2629166" cy="4506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E176B964-7D79-4117-A05C-637D5BE42E4B}"/>
              </a:ext>
            </a:extLst>
          </p:cNvPr>
          <p:cNvSpPr txBox="1"/>
          <p:nvPr/>
        </p:nvSpPr>
        <p:spPr>
          <a:xfrm>
            <a:off x="7583055" y="1690688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Asielzoekers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Statushouders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AD0A43E-6274-A2AF-5325-BD2FCF94E976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108" y="329184"/>
            <a:ext cx="7465102" cy="11548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Zwangerschapsuitkomsten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American Women Are Dying Unnecessarily In Childbirth: How Can We Stop It?">
            <a:extLst>
              <a:ext uri="{FF2B5EF4-FFF2-40B4-BE49-F238E27FC236}">
                <a16:creationId xmlns:a16="http://schemas.microsoft.com/office/drawing/2014/main" id="{2DBDBFB8-FB61-4410-B8BC-E8A67145A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r="30602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4B153D-C9C4-B95E-2FC5-F0F409CB176A}"/>
              </a:ext>
            </a:extLst>
          </p:cNvPr>
          <p:cNvSpPr/>
          <p:nvPr/>
        </p:nvSpPr>
        <p:spPr>
          <a:xfrm>
            <a:off x="5655608" y="1811147"/>
            <a:ext cx="5413445" cy="10347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Maternale mortaliteit 10 keer hoger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69/100.000 </a:t>
            </a: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geboortes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D1E63-8645-6AD2-8BDC-CF2458BA78EA}"/>
              </a:ext>
            </a:extLst>
          </p:cNvPr>
          <p:cNvSpPr/>
          <p:nvPr/>
        </p:nvSpPr>
        <p:spPr>
          <a:xfrm>
            <a:off x="5655608" y="3183247"/>
            <a:ext cx="5413445" cy="1034716"/>
          </a:xfrm>
          <a:prstGeom prst="roundRect">
            <a:avLst/>
          </a:prstGeom>
          <a:solidFill>
            <a:srgbClr val="A4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Ernstige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maternale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mobiditeit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4,5 </a:t>
            </a: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hoger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7C95A9A-5A96-D885-57CB-C843F503297C}"/>
              </a:ext>
            </a:extLst>
          </p:cNvPr>
          <p:cNvSpPr/>
          <p:nvPr/>
        </p:nvSpPr>
        <p:spPr>
          <a:xfrm>
            <a:off x="5655607" y="4423055"/>
            <a:ext cx="5413445" cy="10347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Perinatale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sterfte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 </a:t>
            </a: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keer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hoger</a:t>
            </a:r>
            <a:endParaRPr lang="en-US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DEB662-2F59-37D6-AAEA-02E493A15AF9}"/>
              </a:ext>
            </a:extLst>
          </p:cNvPr>
          <p:cNvSpPr txBox="1"/>
          <p:nvPr/>
        </p:nvSpPr>
        <p:spPr>
          <a:xfrm>
            <a:off x="8598568" y="5662863"/>
            <a:ext cx="3083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Oostrum et al. 2011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Hanegem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 2011</a:t>
            </a:r>
          </a:p>
          <a:p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Verschuuren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 2020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5C0BB5F-0C1A-E365-9189-DEC02A73154F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1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7B4AA-B473-02B8-CE54-4D83682C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56005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Perinatal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mortality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cases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337410B-9E1F-BB53-7363-3FEB4CE07843}"/>
              </a:ext>
            </a:extLst>
          </p:cNvPr>
          <p:cNvSpPr txBox="1">
            <a:spLocks/>
          </p:cNvSpPr>
          <p:nvPr/>
        </p:nvSpPr>
        <p:spPr>
          <a:xfrm>
            <a:off x="1018511" y="4120802"/>
            <a:ext cx="2319301" cy="189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Laat in zorg (22+3 weken gemiddeld)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1CA3CA-9F71-0E83-10B1-95FD65DCA3E2}"/>
              </a:ext>
            </a:extLst>
          </p:cNvPr>
          <p:cNvSpPr/>
          <p:nvPr/>
        </p:nvSpPr>
        <p:spPr>
          <a:xfrm>
            <a:off x="1585496" y="2475109"/>
            <a:ext cx="1185332" cy="1185332"/>
          </a:xfrm>
          <a:prstGeom prst="ellipse">
            <a:avLst/>
          </a:prstGeom>
          <a:solidFill>
            <a:srgbClr val="A40003"/>
          </a:solidFill>
          <a:ln>
            <a:solidFill>
              <a:srgbClr val="A40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180B88-27E5-DE6C-14AB-75979B5B377E}"/>
              </a:ext>
            </a:extLst>
          </p:cNvPr>
          <p:cNvSpPr/>
          <p:nvPr/>
        </p:nvSpPr>
        <p:spPr>
          <a:xfrm>
            <a:off x="4227096" y="2475111"/>
            <a:ext cx="1185332" cy="1185332"/>
          </a:xfrm>
          <a:prstGeom prst="ellipse">
            <a:avLst/>
          </a:prstGeom>
          <a:solidFill>
            <a:srgbClr val="DF420C"/>
          </a:solidFill>
          <a:ln>
            <a:solidFill>
              <a:srgbClr val="DF4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A63B6D-BF8F-1A70-12B1-7980E2626593}"/>
              </a:ext>
            </a:extLst>
          </p:cNvPr>
          <p:cNvSpPr/>
          <p:nvPr/>
        </p:nvSpPr>
        <p:spPr>
          <a:xfrm>
            <a:off x="6868696" y="2475110"/>
            <a:ext cx="1185332" cy="1185332"/>
          </a:xfrm>
          <a:prstGeom prst="ellipse">
            <a:avLst/>
          </a:prstGeom>
          <a:solidFill>
            <a:srgbClr val="E6750A"/>
          </a:solidFill>
          <a:ln>
            <a:solidFill>
              <a:srgbClr val="E67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00016A-38F2-9707-C92B-09A8304CFF46}"/>
              </a:ext>
            </a:extLst>
          </p:cNvPr>
          <p:cNvSpPr/>
          <p:nvPr/>
        </p:nvSpPr>
        <p:spPr>
          <a:xfrm>
            <a:off x="9510296" y="2475112"/>
            <a:ext cx="1185332" cy="1185332"/>
          </a:xfrm>
          <a:prstGeom prst="ellipse">
            <a:avLst/>
          </a:prstGeom>
          <a:solidFill>
            <a:srgbClr val="EF9E31"/>
          </a:solidFill>
          <a:ln>
            <a:solidFill>
              <a:srgbClr val="EF9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2DE6771C-E4B7-91DF-D221-A8E957BE5306}"/>
              </a:ext>
            </a:extLst>
          </p:cNvPr>
          <p:cNvSpPr txBox="1">
            <a:spLocks/>
          </p:cNvSpPr>
          <p:nvPr/>
        </p:nvSpPr>
        <p:spPr>
          <a:xfrm>
            <a:off x="3660111" y="4114167"/>
            <a:ext cx="2319301" cy="190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emiste afspraken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21063622-E765-5258-81AD-E2BA8189320C}"/>
              </a:ext>
            </a:extLst>
          </p:cNvPr>
          <p:cNvSpPr txBox="1">
            <a:spLocks/>
          </p:cNvSpPr>
          <p:nvPr/>
        </p:nvSpPr>
        <p:spPr>
          <a:xfrm>
            <a:off x="8946431" y="4114168"/>
            <a:ext cx="2319301" cy="204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Onderbreken van zorg door transfer naar andere </a:t>
            </a:r>
            <a:r>
              <a:rPr lang="nl-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AZC’s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881B57ED-5CAC-D9CC-2985-413144FC9E69}"/>
              </a:ext>
            </a:extLst>
          </p:cNvPr>
          <p:cNvSpPr txBox="1">
            <a:spLocks/>
          </p:cNvSpPr>
          <p:nvPr/>
        </p:nvSpPr>
        <p:spPr>
          <a:xfrm>
            <a:off x="6240743" y="4136848"/>
            <a:ext cx="2441237" cy="204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Herkennen alarmsymptomen</a:t>
            </a:r>
          </a:p>
          <a:p>
            <a:pPr marL="0" lvl="0" indent="0" algn="ctr">
              <a:buNone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weten wie te bellen </a:t>
            </a:r>
          </a:p>
        </p:txBody>
      </p:sp>
      <p:pic>
        <p:nvPicPr>
          <p:cNvPr id="21" name="Graphic 20" descr="Pregnant lady with solid fill">
            <a:extLst>
              <a:ext uri="{FF2B5EF4-FFF2-40B4-BE49-F238E27FC236}">
                <a16:creationId xmlns:a16="http://schemas.microsoft.com/office/drawing/2014/main" id="{67B5FFA6-530B-B17A-D998-86E940BC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8" y="2635775"/>
            <a:ext cx="864000" cy="864000"/>
          </a:xfrm>
          <a:prstGeom prst="rect">
            <a:avLst/>
          </a:prstGeom>
        </p:spPr>
      </p:pic>
      <p:pic>
        <p:nvPicPr>
          <p:cNvPr id="22" name="Graphic 21" descr="Daily calendar with solid fill">
            <a:extLst>
              <a:ext uri="{FF2B5EF4-FFF2-40B4-BE49-F238E27FC236}">
                <a16:creationId xmlns:a16="http://schemas.microsoft.com/office/drawing/2014/main" id="{F372E5E4-545E-D877-396F-56CDEC509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7762" y="2635775"/>
            <a:ext cx="864000" cy="864000"/>
          </a:xfrm>
          <a:prstGeom prst="rect">
            <a:avLst/>
          </a:prstGeom>
        </p:spPr>
      </p:pic>
      <p:pic>
        <p:nvPicPr>
          <p:cNvPr id="23" name="Graphic 22" descr="Alarm clock with solid fill">
            <a:extLst>
              <a:ext uri="{FF2B5EF4-FFF2-40B4-BE49-F238E27FC236}">
                <a16:creationId xmlns:a16="http://schemas.microsoft.com/office/drawing/2014/main" id="{D1BECCC6-77CF-4BDA-F6A7-76EBC5C45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9361" y="2635775"/>
            <a:ext cx="864000" cy="864000"/>
          </a:xfrm>
          <a:prstGeom prst="rect">
            <a:avLst/>
          </a:prstGeom>
        </p:spPr>
      </p:pic>
      <p:pic>
        <p:nvPicPr>
          <p:cNvPr id="24" name="Graphic 23" descr="Stethoscope with solid fill">
            <a:extLst>
              <a:ext uri="{FF2B5EF4-FFF2-40B4-BE49-F238E27FC236}">
                <a16:creationId xmlns:a16="http://schemas.microsoft.com/office/drawing/2014/main" id="{44817D21-8785-EEC8-98C9-D89988932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70962" y="2635775"/>
            <a:ext cx="864000" cy="864000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308502A-7B46-F168-FE25-1F45C5DD79FA}"/>
              </a:ext>
            </a:extLst>
          </p:cNvPr>
          <p:cNvCxnSpPr>
            <a:cxnSpLocks/>
          </p:cNvCxnSpPr>
          <p:nvPr/>
        </p:nvCxnSpPr>
        <p:spPr>
          <a:xfrm>
            <a:off x="648488" y="1541124"/>
            <a:ext cx="1088475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0831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796</Words>
  <Application>Microsoft Office PowerPoint</Application>
  <PresentationFormat>Breedbeeld</PresentationFormat>
  <Paragraphs>93</Paragraphs>
  <Slides>15</Slides>
  <Notes>12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Kantoorthema</vt:lpstr>
      <vt:lpstr>PowerPoint-presentatie</vt:lpstr>
      <vt:lpstr>Fragment</vt:lpstr>
      <vt:lpstr>Migratie en gezondheid</vt:lpstr>
      <vt:lpstr>Geboortes in AZC</vt:lpstr>
      <vt:lpstr>50% al zwanger bij aankomst</vt:lpstr>
      <vt:lpstr>Overplaatsingen tussen AZC’s</vt:lpstr>
      <vt:lpstr>Hoe is de zorg nu georganiseerd?</vt:lpstr>
      <vt:lpstr>Zwangerschapsuitkomsten</vt:lpstr>
      <vt:lpstr>Perinatal mortality cases</vt:lpstr>
      <vt:lpstr>Wat kunnen we verbeteren?</vt:lpstr>
      <vt:lpstr>Verhuizingen verminderen</vt:lpstr>
      <vt:lpstr>Take home messages</vt:lpstr>
      <vt:lpstr>Onderzoeksgroep</vt:lpstr>
      <vt:lpstr>Vragen?</vt:lpstr>
      <vt:lpstr>Referenties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care for asylum seekers and refugees  in the Netherlands</dc:title>
  <dc:creator>Anouk Verschuuren</dc:creator>
  <cp:lastModifiedBy>Ineke Postma</cp:lastModifiedBy>
  <cp:revision>119</cp:revision>
  <dcterms:created xsi:type="dcterms:W3CDTF">2022-05-18T08:17:36Z</dcterms:created>
  <dcterms:modified xsi:type="dcterms:W3CDTF">2022-11-28T18:56:16Z</dcterms:modified>
</cp:coreProperties>
</file>