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64" r:id="rId4"/>
    <p:sldId id="266" r:id="rId5"/>
    <p:sldId id="272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0EAD68F-E410-4DCC-9DC1-BF4F1AF305F0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695A-C372-4D57-97C3-C3EDC4B96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94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D68F-E410-4DCC-9DC1-BF4F1AF305F0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695A-C372-4D57-97C3-C3EDC4B96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45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D68F-E410-4DCC-9DC1-BF4F1AF305F0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695A-C372-4D57-97C3-C3EDC4B96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4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D68F-E410-4DCC-9DC1-BF4F1AF305F0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695A-C372-4D57-97C3-C3EDC4B96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99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D68F-E410-4DCC-9DC1-BF4F1AF305F0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695A-C372-4D57-97C3-C3EDC4B96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4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D68F-E410-4DCC-9DC1-BF4F1AF305F0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695A-C372-4D57-97C3-C3EDC4B96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72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D68F-E410-4DCC-9DC1-BF4F1AF305F0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695A-C372-4D57-97C3-C3EDC4B96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45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D68F-E410-4DCC-9DC1-BF4F1AF305F0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695A-C372-4D57-97C3-C3EDC4B96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83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D68F-E410-4DCC-9DC1-BF4F1AF305F0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695A-C372-4D57-97C3-C3EDC4B96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06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D68F-E410-4DCC-9DC1-BF4F1AF305F0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695A-C372-4D57-97C3-C3EDC4B96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26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D68F-E410-4DCC-9DC1-BF4F1AF305F0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695A-C372-4D57-97C3-C3EDC4B96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5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0EAD68F-E410-4DCC-9DC1-BF4F1AF305F0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559695A-C372-4D57-97C3-C3EDC4B96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33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nva.nl/vnva-events/vnva-awards/vnva-schrijfprijs/#servic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zanzu.n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tsportaal.nl/" TargetMode="External"/><Relationship Id="rId5" Type="http://schemas.openxmlformats.org/officeDocument/2006/relationships/hyperlink" Target="https://www.huisarts-migrant.nl/" TargetMode="External"/><Relationship Id="rId4" Type="http://schemas.openxmlformats.org/officeDocument/2006/relationships/hyperlink" Target="https://www.pharos.nl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64565-7BBA-6B46-10AB-4D61822B7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4516016"/>
            <a:ext cx="8873413" cy="2341984"/>
          </a:xfrm>
        </p:spPr>
        <p:txBody>
          <a:bodyPr>
            <a:normAutofit/>
          </a:bodyPr>
          <a:lstStyle/>
          <a:p>
            <a:pPr algn="ctr"/>
            <a:r>
              <a:rPr lang="nl-NL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Wat is goed, </a:t>
            </a:r>
            <a:br>
              <a:rPr lang="nl-NL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nl-NL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normaal en Nederlands? </a:t>
            </a:r>
            <a:br>
              <a:rPr lang="nl-NL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br>
              <a:rPr lang="nl-NL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nl-NL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In de huisartsenpraktijk</a:t>
            </a:r>
            <a:br>
              <a:rPr lang="nl-NL" sz="2400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endParaRPr lang="nl-NL" sz="2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54A636-5C9A-3195-35EB-1D4FEB8506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sz="4000" dirty="0">
              <a:latin typeface="Comic Sans MS" panose="030F0702030302020204" pitchFamily="66" charset="0"/>
            </a:endParaRPr>
          </a:p>
          <a:p>
            <a:endParaRPr lang="nl-NL" sz="4000" dirty="0">
              <a:latin typeface="Comic Sans MS" panose="030F0702030302020204" pitchFamily="66" charset="0"/>
            </a:endParaRPr>
          </a:p>
          <a:p>
            <a:endParaRPr lang="nl-NL" sz="4000" dirty="0">
              <a:latin typeface="Comic Sans MS" panose="030F0702030302020204" pitchFamily="66" charset="0"/>
            </a:endParaRPr>
          </a:p>
          <a:p>
            <a:endParaRPr lang="nl-NL" sz="4000" dirty="0">
              <a:latin typeface="Comic Sans MS" panose="030F0702030302020204" pitchFamily="66" charset="0"/>
            </a:endParaRP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D688158-2172-E61E-E445-415AE1893AE4}"/>
              </a:ext>
            </a:extLst>
          </p:cNvPr>
          <p:cNvSpPr txBox="1"/>
          <p:nvPr/>
        </p:nvSpPr>
        <p:spPr>
          <a:xfrm>
            <a:off x="8364366" y="4840095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2"/>
                </a:solidFill>
                <a:latin typeface="Comic Sans MS" panose="030F0702030302020204" pitchFamily="66" charset="0"/>
              </a:rPr>
              <a:t>Aisa Kariman, huisarts</a:t>
            </a:r>
          </a:p>
          <a:p>
            <a:pPr algn="ctr"/>
            <a:endParaRPr lang="nl-NL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nl-NL" dirty="0">
                <a:solidFill>
                  <a:schemeClr val="accent2"/>
                </a:solidFill>
                <a:latin typeface="Comic Sans MS" panose="030F0702030302020204" pitchFamily="66" charset="0"/>
              </a:rPr>
              <a:t>Huiskamermeeting VNVA</a:t>
            </a:r>
          </a:p>
          <a:p>
            <a:pPr algn="ctr"/>
            <a:endParaRPr lang="nl-NL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nl-NL" dirty="0">
                <a:solidFill>
                  <a:schemeClr val="accent2"/>
                </a:solidFill>
                <a:latin typeface="Comic Sans MS" panose="030F0702030302020204" pitchFamily="66" charset="0"/>
              </a:rPr>
              <a:t>28-11-2022</a:t>
            </a:r>
          </a:p>
        </p:txBody>
      </p:sp>
    </p:spTree>
    <p:extLst>
      <p:ext uri="{BB962C8B-B14F-4D97-AF65-F5344CB8AC3E}">
        <p14:creationId xmlns:p14="http://schemas.microsoft.com/office/powerpoint/2010/main" val="273952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53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7F08F9-59DB-4CEF-566B-2D4AB27C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100">
                <a:solidFill>
                  <a:srgbClr val="FFFFFF"/>
                </a:solidFill>
              </a:rPr>
              <a:t>Kwetsbaar</a:t>
            </a:r>
            <a:br>
              <a:rPr lang="en-US" spc="100">
                <a:solidFill>
                  <a:srgbClr val="FFFFFF"/>
                </a:solidFill>
              </a:rPr>
            </a:br>
            <a:endParaRPr lang="en-US" spc="100">
              <a:solidFill>
                <a:srgbClr val="FFFFFF"/>
              </a:solidFill>
            </a:endParaRPr>
          </a:p>
        </p:txBody>
      </p:sp>
      <p:pic>
        <p:nvPicPr>
          <p:cNvPr id="1026" name="Picture 2" descr="Zoeken in zijbalkquery">
            <a:extLst>
              <a:ext uri="{FF2B5EF4-FFF2-40B4-BE49-F238E27FC236}">
                <a16:creationId xmlns:a16="http://schemas.microsoft.com/office/drawing/2014/main" id="{328FD4CF-4040-529C-7F19-780C88A1354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1" r="4607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2438A2-C271-AAE9-2AC2-33EB26B61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Veel voorkomende ziektebeelden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Psychische klachten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Sociaal economisch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Schadelijke praktijken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1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B3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AC56B8-0EAA-152E-F9B8-B0E707D5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900" b="1" spc="100">
                <a:solidFill>
                  <a:srgbClr val="FFFFFF"/>
                </a:solidFill>
              </a:rPr>
              <a:t>Handvatten</a:t>
            </a:r>
            <a:br>
              <a:rPr lang="en-US" sz="3900" b="1" spc="100">
                <a:solidFill>
                  <a:srgbClr val="FFFFFF"/>
                </a:solidFill>
              </a:rPr>
            </a:br>
            <a:br>
              <a:rPr lang="en-US" sz="3900" spc="100">
                <a:solidFill>
                  <a:srgbClr val="FFFFFF"/>
                </a:solidFill>
              </a:rPr>
            </a:br>
            <a:endParaRPr lang="en-US" sz="3900" spc="100">
              <a:solidFill>
                <a:srgbClr val="FFFFFF"/>
              </a:solidFill>
            </a:endParaRPr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98EA3A9A-F7D8-6637-1392-3654B2D63D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9912" r="2" b="1920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45410-90E6-ACC1-041B-E89B77DB2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Vertrouwensrelatie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Culturele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verschillen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Vooroordelen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Tolk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Lichamelijk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onderzoek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Sociale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omstandigheden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Sociale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kaart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Genetisch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1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B5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4FF8C9-84E3-144D-B8CC-6017CA02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100">
                <a:solidFill>
                  <a:srgbClr val="FFFFFF"/>
                </a:solidFill>
              </a:rPr>
              <a:t>VNVA schrijfprijs 2022</a:t>
            </a:r>
            <a:br>
              <a:rPr lang="en-US" spc="100">
                <a:solidFill>
                  <a:srgbClr val="FFFFFF"/>
                </a:solidFill>
              </a:rPr>
            </a:br>
            <a:endParaRPr lang="en-US" spc="100">
              <a:solidFill>
                <a:srgbClr val="FFFFFF"/>
              </a:solidFill>
            </a:endParaRPr>
          </a:p>
        </p:txBody>
      </p:sp>
      <p:pic>
        <p:nvPicPr>
          <p:cNvPr id="6" name="Tijdelijke aanduiding voor afbeelding 5" descr="Afbeelding met persoon">
            <a:extLst>
              <a:ext uri="{FF2B5EF4-FFF2-40B4-BE49-F238E27FC236}">
                <a16:creationId xmlns:a16="http://schemas.microsoft.com/office/drawing/2014/main" id="{30F20E13-2E3B-4CF8-76CE-982BD5B365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6D5427-AE26-5B03-FB91-D1C030B2F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Diversiteit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Inclusiviteit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Gendergelijkheid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1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65B9A085-478F-DC14-9865-760DAC5E9CC9}"/>
              </a:ext>
            </a:extLst>
          </p:cNvPr>
          <p:cNvSpPr txBox="1"/>
          <p:nvPr/>
        </p:nvSpPr>
        <p:spPr>
          <a:xfrm>
            <a:off x="4547043" y="2162175"/>
            <a:ext cx="6676469" cy="3752723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700" dirty="0" err="1"/>
              <a:t>Nederlandse</a:t>
            </a:r>
            <a:r>
              <a:rPr lang="en-US" sz="1700" dirty="0"/>
              <a:t> </a:t>
            </a:r>
            <a:r>
              <a:rPr lang="en-US" sz="1700" dirty="0" err="1"/>
              <a:t>artseneed</a:t>
            </a:r>
            <a:r>
              <a:rPr lang="en-US" sz="1700" dirty="0"/>
              <a:t> ( 2003 )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700" dirty="0" err="1"/>
              <a:t>Ik</a:t>
            </a:r>
            <a:r>
              <a:rPr lang="en-US" sz="1700" dirty="0"/>
              <a:t> </a:t>
            </a:r>
            <a:r>
              <a:rPr lang="en-US" sz="1700" dirty="0" err="1"/>
              <a:t>zweer</a:t>
            </a:r>
            <a:r>
              <a:rPr lang="en-US" sz="1700" dirty="0"/>
              <a:t>/</a:t>
            </a:r>
            <a:r>
              <a:rPr lang="en-US" sz="1700" dirty="0" err="1"/>
              <a:t>beloof</a:t>
            </a:r>
            <a:r>
              <a:rPr lang="en-US" sz="1700" dirty="0"/>
              <a:t> </a:t>
            </a:r>
            <a:r>
              <a:rPr lang="en-US" sz="1700" dirty="0" err="1"/>
              <a:t>dat</a:t>
            </a:r>
            <a:r>
              <a:rPr lang="en-US" sz="1700" dirty="0"/>
              <a:t> </a:t>
            </a:r>
            <a:r>
              <a:rPr lang="en-US" sz="1700" dirty="0" err="1"/>
              <a:t>ik</a:t>
            </a:r>
            <a:r>
              <a:rPr lang="en-US" sz="1700" dirty="0"/>
              <a:t> de </a:t>
            </a:r>
            <a:r>
              <a:rPr lang="en-US" sz="1700" dirty="0" err="1"/>
              <a:t>geneeskunst</a:t>
            </a:r>
            <a:r>
              <a:rPr lang="en-US" sz="1700" dirty="0"/>
              <a:t> zo </a:t>
            </a:r>
            <a:r>
              <a:rPr lang="en-US" sz="1700" dirty="0" err="1"/>
              <a:t>goed</a:t>
            </a:r>
            <a:r>
              <a:rPr lang="en-US" sz="1700" dirty="0"/>
              <a:t> </a:t>
            </a:r>
            <a:r>
              <a:rPr lang="en-US" sz="1700" dirty="0" err="1"/>
              <a:t>als</a:t>
            </a:r>
            <a:r>
              <a:rPr lang="en-US" sz="1700" dirty="0"/>
              <a:t> </a:t>
            </a:r>
            <a:r>
              <a:rPr lang="en-US" sz="1700" dirty="0" err="1"/>
              <a:t>ik</a:t>
            </a:r>
            <a:r>
              <a:rPr lang="en-US" sz="1700" dirty="0"/>
              <a:t> </a:t>
            </a:r>
            <a:r>
              <a:rPr lang="en-US" sz="1700" dirty="0" err="1"/>
              <a:t>kan</a:t>
            </a:r>
            <a:r>
              <a:rPr lang="en-US" sz="1700" dirty="0"/>
              <a:t> </a:t>
            </a:r>
            <a:r>
              <a:rPr lang="en-US" sz="1700" dirty="0" err="1"/>
              <a:t>zal</a:t>
            </a:r>
            <a:r>
              <a:rPr lang="en-US" sz="1700" dirty="0"/>
              <a:t> </a:t>
            </a:r>
            <a:r>
              <a:rPr lang="en-US" sz="1700" dirty="0" err="1"/>
              <a:t>uitoefenen</a:t>
            </a:r>
            <a:r>
              <a:rPr lang="en-US" sz="1700" dirty="0"/>
              <a:t> ten </a:t>
            </a:r>
            <a:r>
              <a:rPr lang="en-US" sz="1700" dirty="0" err="1"/>
              <a:t>dienste</a:t>
            </a:r>
            <a:r>
              <a:rPr lang="en-US" sz="1700" dirty="0"/>
              <a:t> van </a:t>
            </a:r>
            <a:r>
              <a:rPr lang="en-US" sz="1700" dirty="0" err="1"/>
              <a:t>mijn</a:t>
            </a:r>
            <a:r>
              <a:rPr lang="en-US" sz="1700" dirty="0"/>
              <a:t> </a:t>
            </a:r>
            <a:r>
              <a:rPr lang="en-US" sz="1700" dirty="0" err="1"/>
              <a:t>medemens</a:t>
            </a:r>
            <a:r>
              <a:rPr lang="en-US" sz="1700" dirty="0"/>
              <a:t>. </a:t>
            </a:r>
            <a:r>
              <a:rPr lang="en-US" sz="1700" dirty="0" err="1"/>
              <a:t>Ik</a:t>
            </a:r>
            <a:r>
              <a:rPr lang="en-US" sz="1700" dirty="0"/>
              <a:t> </a:t>
            </a:r>
            <a:r>
              <a:rPr lang="en-US" sz="1700" dirty="0" err="1"/>
              <a:t>zal</a:t>
            </a:r>
            <a:r>
              <a:rPr lang="en-US" sz="1700" dirty="0"/>
              <a:t> </a:t>
            </a:r>
            <a:r>
              <a:rPr lang="en-US" sz="1700" dirty="0" err="1"/>
              <a:t>zorgen</a:t>
            </a:r>
            <a:r>
              <a:rPr lang="en-US" sz="1700" dirty="0"/>
              <a:t> </a:t>
            </a:r>
            <a:r>
              <a:rPr lang="en-US" sz="1700" dirty="0" err="1"/>
              <a:t>voor</a:t>
            </a:r>
            <a:r>
              <a:rPr lang="en-US" sz="1700" dirty="0"/>
              <a:t> </a:t>
            </a:r>
            <a:r>
              <a:rPr lang="en-US" sz="1700" dirty="0" err="1"/>
              <a:t>zieken</a:t>
            </a:r>
            <a:r>
              <a:rPr lang="en-US" sz="1700" dirty="0"/>
              <a:t>, </a:t>
            </a:r>
            <a:r>
              <a:rPr lang="en-US" sz="1700" dirty="0" err="1"/>
              <a:t>gezondheid</a:t>
            </a:r>
            <a:r>
              <a:rPr lang="en-US" sz="1700" dirty="0"/>
              <a:t> </a:t>
            </a:r>
            <a:r>
              <a:rPr lang="en-US" sz="1700" dirty="0" err="1"/>
              <a:t>bevorderen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lijden</a:t>
            </a:r>
            <a:r>
              <a:rPr lang="en-US" sz="1700" dirty="0"/>
              <a:t> </a:t>
            </a:r>
            <a:r>
              <a:rPr lang="en-US" sz="1700" dirty="0" err="1"/>
              <a:t>verlichten</a:t>
            </a:r>
            <a:r>
              <a:rPr lang="en-US" sz="1700" dirty="0"/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700" dirty="0" err="1"/>
              <a:t>Ik</a:t>
            </a:r>
            <a:r>
              <a:rPr lang="en-US" sz="1700" dirty="0"/>
              <a:t> </a:t>
            </a:r>
            <a:r>
              <a:rPr lang="en-US" sz="1700" dirty="0" err="1"/>
              <a:t>stel</a:t>
            </a:r>
            <a:r>
              <a:rPr lang="en-US" sz="1700" dirty="0"/>
              <a:t> het </a:t>
            </a:r>
            <a:r>
              <a:rPr lang="en-US" sz="1700" dirty="0" err="1"/>
              <a:t>belang</a:t>
            </a:r>
            <a:r>
              <a:rPr lang="en-US" sz="1700" dirty="0"/>
              <a:t> van de </a:t>
            </a:r>
            <a:r>
              <a:rPr lang="en-US" sz="1700" dirty="0" err="1"/>
              <a:t>patiënt</a:t>
            </a:r>
            <a:r>
              <a:rPr lang="en-US" sz="1700" dirty="0"/>
              <a:t> </a:t>
            </a:r>
            <a:r>
              <a:rPr lang="en-US" sz="1700" dirty="0" err="1"/>
              <a:t>voorop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eerbiedig</a:t>
            </a:r>
            <a:r>
              <a:rPr lang="en-US" sz="1700" dirty="0"/>
              <a:t> </a:t>
            </a:r>
            <a:r>
              <a:rPr lang="en-US" sz="1700" dirty="0" err="1"/>
              <a:t>zijn</a:t>
            </a:r>
            <a:r>
              <a:rPr lang="en-US" sz="1700" dirty="0"/>
              <a:t> </a:t>
            </a:r>
            <a:r>
              <a:rPr lang="en-US" sz="1700" dirty="0" err="1"/>
              <a:t>opvattingen</a:t>
            </a:r>
            <a:r>
              <a:rPr lang="en-US" sz="1700" dirty="0"/>
              <a:t>. </a:t>
            </a:r>
            <a:r>
              <a:rPr lang="en-US" sz="1700" dirty="0" err="1"/>
              <a:t>Ik</a:t>
            </a:r>
            <a:r>
              <a:rPr lang="en-US" sz="1700" dirty="0"/>
              <a:t> </a:t>
            </a:r>
            <a:r>
              <a:rPr lang="en-US" sz="1700" dirty="0" err="1"/>
              <a:t>zal</a:t>
            </a:r>
            <a:r>
              <a:rPr lang="en-US" sz="1700" dirty="0"/>
              <a:t> </a:t>
            </a:r>
            <a:r>
              <a:rPr lang="en-US" sz="1700" dirty="0" err="1"/>
              <a:t>aan</a:t>
            </a:r>
            <a:r>
              <a:rPr lang="en-US" sz="1700" dirty="0"/>
              <a:t> de </a:t>
            </a:r>
            <a:r>
              <a:rPr lang="en-US" sz="1700" dirty="0" err="1"/>
              <a:t>patiënt</a:t>
            </a:r>
            <a:r>
              <a:rPr lang="en-US" sz="1700" dirty="0"/>
              <a:t> </a:t>
            </a:r>
            <a:r>
              <a:rPr lang="en-US" sz="1700" dirty="0" err="1"/>
              <a:t>geen</a:t>
            </a:r>
            <a:r>
              <a:rPr lang="en-US" sz="1700" dirty="0"/>
              <a:t> </a:t>
            </a:r>
            <a:r>
              <a:rPr lang="en-US" sz="1700" dirty="0" err="1"/>
              <a:t>schade</a:t>
            </a:r>
            <a:r>
              <a:rPr lang="en-US" sz="1700" dirty="0"/>
              <a:t> </a:t>
            </a:r>
            <a:r>
              <a:rPr lang="en-US" sz="1700" dirty="0" err="1"/>
              <a:t>doen</a:t>
            </a:r>
            <a:r>
              <a:rPr lang="en-US" sz="1700" dirty="0"/>
              <a:t>. </a:t>
            </a:r>
            <a:r>
              <a:rPr lang="en-US" sz="1700" dirty="0" err="1"/>
              <a:t>Ik</a:t>
            </a:r>
            <a:r>
              <a:rPr lang="en-US" sz="1700" dirty="0"/>
              <a:t> </a:t>
            </a:r>
            <a:r>
              <a:rPr lang="en-US" sz="1700" dirty="0" err="1"/>
              <a:t>luister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zal</a:t>
            </a:r>
            <a:r>
              <a:rPr lang="en-US" sz="1700" dirty="0"/>
              <a:t> hem </a:t>
            </a:r>
            <a:r>
              <a:rPr lang="en-US" sz="1700" dirty="0" err="1"/>
              <a:t>goed</a:t>
            </a:r>
            <a:r>
              <a:rPr lang="en-US" sz="1700" dirty="0"/>
              <a:t> </a:t>
            </a:r>
            <a:r>
              <a:rPr lang="en-US" sz="1700" dirty="0" err="1"/>
              <a:t>inlichten</a:t>
            </a:r>
            <a:r>
              <a:rPr lang="en-US" sz="1700" dirty="0"/>
              <a:t>. </a:t>
            </a:r>
            <a:r>
              <a:rPr lang="en-US" sz="1700" dirty="0" err="1"/>
              <a:t>Ik</a:t>
            </a:r>
            <a:r>
              <a:rPr lang="en-US" sz="1700" dirty="0"/>
              <a:t> </a:t>
            </a:r>
            <a:r>
              <a:rPr lang="en-US" sz="1700" dirty="0" err="1"/>
              <a:t>zal</a:t>
            </a:r>
            <a:r>
              <a:rPr lang="en-US" sz="1700" dirty="0"/>
              <a:t> </a:t>
            </a:r>
            <a:r>
              <a:rPr lang="en-US" sz="1700" dirty="0" err="1"/>
              <a:t>geheim</a:t>
            </a:r>
            <a:r>
              <a:rPr lang="en-US" sz="1700" dirty="0"/>
              <a:t> </a:t>
            </a:r>
            <a:r>
              <a:rPr lang="en-US" sz="1700" dirty="0" err="1"/>
              <a:t>houden</a:t>
            </a:r>
            <a:r>
              <a:rPr lang="en-US" sz="1700" dirty="0"/>
              <a:t> wat </a:t>
            </a:r>
            <a:r>
              <a:rPr lang="en-US" sz="1700" dirty="0" err="1"/>
              <a:t>mij</a:t>
            </a:r>
            <a:r>
              <a:rPr lang="en-US" sz="1700" dirty="0"/>
              <a:t> is </a:t>
            </a:r>
            <a:r>
              <a:rPr lang="en-US" sz="1700" dirty="0" err="1"/>
              <a:t>toevertrouwd</a:t>
            </a:r>
            <a:r>
              <a:rPr lang="en-US" sz="1700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700" dirty="0" err="1"/>
              <a:t>Ik</a:t>
            </a:r>
            <a:r>
              <a:rPr lang="en-US" sz="1700" dirty="0"/>
              <a:t> </a:t>
            </a:r>
            <a:r>
              <a:rPr lang="en-US" sz="1700" dirty="0" err="1"/>
              <a:t>zal</a:t>
            </a:r>
            <a:r>
              <a:rPr lang="en-US" sz="1700" dirty="0"/>
              <a:t> de </a:t>
            </a:r>
            <a:r>
              <a:rPr lang="en-US" sz="1700" dirty="0" err="1"/>
              <a:t>geneeskundige</a:t>
            </a:r>
            <a:r>
              <a:rPr lang="en-US" sz="1700" dirty="0"/>
              <a:t> </a:t>
            </a:r>
            <a:r>
              <a:rPr lang="en-US" sz="1700" dirty="0" err="1"/>
              <a:t>kennis</a:t>
            </a:r>
            <a:r>
              <a:rPr lang="en-US" sz="1700" dirty="0"/>
              <a:t> van </a:t>
            </a:r>
            <a:r>
              <a:rPr lang="en-US" sz="1700" dirty="0" err="1"/>
              <a:t>mijzelf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anderen</a:t>
            </a:r>
            <a:r>
              <a:rPr lang="en-US" sz="1700" dirty="0"/>
              <a:t> </a:t>
            </a:r>
            <a:r>
              <a:rPr lang="en-US" sz="1700" dirty="0" err="1"/>
              <a:t>bevorderen</a:t>
            </a:r>
            <a:r>
              <a:rPr lang="en-US" sz="1700" dirty="0"/>
              <a:t>. </a:t>
            </a:r>
            <a:r>
              <a:rPr lang="en-US" sz="1700" dirty="0" err="1"/>
              <a:t>Ik</a:t>
            </a:r>
            <a:r>
              <a:rPr lang="en-US" sz="1700" dirty="0"/>
              <a:t> </a:t>
            </a:r>
            <a:r>
              <a:rPr lang="en-US" sz="1700" dirty="0" err="1"/>
              <a:t>erken</a:t>
            </a:r>
            <a:r>
              <a:rPr lang="en-US" sz="1700" dirty="0"/>
              <a:t> de </a:t>
            </a:r>
            <a:r>
              <a:rPr lang="en-US" sz="1700" dirty="0" err="1"/>
              <a:t>grenzen</a:t>
            </a:r>
            <a:r>
              <a:rPr lang="en-US" sz="1700" dirty="0"/>
              <a:t> van </a:t>
            </a:r>
            <a:r>
              <a:rPr lang="en-US" sz="1700" dirty="0" err="1"/>
              <a:t>mijn</a:t>
            </a:r>
            <a:r>
              <a:rPr lang="en-US" sz="1700" dirty="0"/>
              <a:t> </a:t>
            </a:r>
            <a:r>
              <a:rPr lang="en-US" sz="1700" dirty="0" err="1"/>
              <a:t>mogelijkheden</a:t>
            </a:r>
            <a:r>
              <a:rPr lang="en-US" sz="1700" dirty="0"/>
              <a:t>. </a:t>
            </a:r>
            <a:r>
              <a:rPr lang="en-US" sz="1700" dirty="0" err="1"/>
              <a:t>Ik</a:t>
            </a:r>
            <a:r>
              <a:rPr lang="en-US" sz="1700" dirty="0"/>
              <a:t> </a:t>
            </a:r>
            <a:r>
              <a:rPr lang="en-US" sz="1700" dirty="0" err="1"/>
              <a:t>zal</a:t>
            </a:r>
            <a:r>
              <a:rPr lang="en-US" sz="1700" dirty="0"/>
              <a:t> </a:t>
            </a:r>
            <a:r>
              <a:rPr lang="en-US" sz="1700" dirty="0" err="1"/>
              <a:t>mij</a:t>
            </a:r>
            <a:r>
              <a:rPr lang="en-US" sz="1700" dirty="0"/>
              <a:t> open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toetsbaar</a:t>
            </a:r>
            <a:r>
              <a:rPr lang="en-US" sz="1700" dirty="0"/>
              <a:t> </a:t>
            </a:r>
            <a:r>
              <a:rPr lang="en-US" sz="1700" dirty="0" err="1"/>
              <a:t>opstellen</a:t>
            </a:r>
            <a:r>
              <a:rPr lang="en-US" sz="1700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700" dirty="0" err="1"/>
              <a:t>Ik</a:t>
            </a:r>
            <a:r>
              <a:rPr lang="en-US" sz="1700" dirty="0"/>
              <a:t> ken </a:t>
            </a:r>
            <a:r>
              <a:rPr lang="en-US" sz="1700" dirty="0" err="1"/>
              <a:t>mijn</a:t>
            </a:r>
            <a:r>
              <a:rPr lang="en-US" sz="1700" dirty="0"/>
              <a:t> </a:t>
            </a:r>
            <a:r>
              <a:rPr lang="en-US" sz="1700" dirty="0" err="1"/>
              <a:t>verantwoordelijkheid</a:t>
            </a:r>
            <a:r>
              <a:rPr lang="en-US" sz="1700" dirty="0"/>
              <a:t> </a:t>
            </a:r>
            <a:r>
              <a:rPr lang="en-US" sz="1700" dirty="0" err="1"/>
              <a:t>voor</a:t>
            </a:r>
            <a:r>
              <a:rPr lang="en-US" sz="1700" dirty="0"/>
              <a:t> de </a:t>
            </a:r>
            <a:r>
              <a:rPr lang="en-US" sz="1700" dirty="0" err="1"/>
              <a:t>samenleving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zal</a:t>
            </a:r>
            <a:r>
              <a:rPr lang="en-US" sz="1700" dirty="0"/>
              <a:t> de </a:t>
            </a:r>
            <a:r>
              <a:rPr lang="en-US" sz="1700" dirty="0" err="1"/>
              <a:t>beschikbaarheid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toegankelijkheid</a:t>
            </a:r>
            <a:r>
              <a:rPr lang="en-US" sz="1700" dirty="0"/>
              <a:t> van de </a:t>
            </a:r>
            <a:r>
              <a:rPr lang="en-US" sz="1700" dirty="0" err="1"/>
              <a:t>gezondheidszorg</a:t>
            </a:r>
            <a:r>
              <a:rPr lang="en-US" sz="1700" dirty="0"/>
              <a:t> </a:t>
            </a:r>
            <a:r>
              <a:rPr lang="en-US" sz="1700" dirty="0" err="1"/>
              <a:t>bevorderen</a:t>
            </a:r>
            <a:r>
              <a:rPr lang="en-US" sz="1700" dirty="0"/>
              <a:t>. </a:t>
            </a:r>
            <a:r>
              <a:rPr lang="en-US" sz="1700" dirty="0" err="1"/>
              <a:t>Ik</a:t>
            </a:r>
            <a:r>
              <a:rPr lang="en-US" sz="1700" dirty="0"/>
              <a:t> </a:t>
            </a:r>
            <a:r>
              <a:rPr lang="en-US" sz="1700" dirty="0" err="1"/>
              <a:t>maak</a:t>
            </a:r>
            <a:r>
              <a:rPr lang="en-US" sz="1700" dirty="0"/>
              <a:t> </a:t>
            </a:r>
            <a:r>
              <a:rPr lang="en-US" sz="1700" dirty="0" err="1"/>
              <a:t>geen</a:t>
            </a:r>
            <a:r>
              <a:rPr lang="en-US" sz="1700" dirty="0"/>
              <a:t> </a:t>
            </a:r>
            <a:r>
              <a:rPr lang="en-US" sz="1700" dirty="0" err="1"/>
              <a:t>misbruik</a:t>
            </a:r>
            <a:r>
              <a:rPr lang="en-US" sz="1700" dirty="0"/>
              <a:t> van </a:t>
            </a:r>
            <a:r>
              <a:rPr lang="en-US" sz="1700" dirty="0" err="1"/>
              <a:t>mijn</a:t>
            </a:r>
            <a:r>
              <a:rPr lang="en-US" sz="1700" dirty="0"/>
              <a:t> </a:t>
            </a:r>
            <a:r>
              <a:rPr lang="en-US" sz="1700" dirty="0" err="1"/>
              <a:t>medische</a:t>
            </a:r>
            <a:r>
              <a:rPr lang="en-US" sz="1700" dirty="0"/>
              <a:t> </a:t>
            </a:r>
            <a:r>
              <a:rPr lang="en-US" sz="1700" dirty="0" err="1"/>
              <a:t>kennis</a:t>
            </a:r>
            <a:r>
              <a:rPr lang="en-US" sz="1700" dirty="0"/>
              <a:t>, </a:t>
            </a:r>
            <a:r>
              <a:rPr lang="en-US" sz="1700" dirty="0" err="1"/>
              <a:t>ook</a:t>
            </a:r>
            <a:r>
              <a:rPr lang="en-US" sz="1700" dirty="0"/>
              <a:t> </a:t>
            </a:r>
            <a:r>
              <a:rPr lang="en-US" sz="1700" dirty="0" err="1"/>
              <a:t>niet</a:t>
            </a:r>
            <a:r>
              <a:rPr lang="en-US" sz="1700" dirty="0"/>
              <a:t> </a:t>
            </a:r>
            <a:r>
              <a:rPr lang="en-US" sz="1700" dirty="0" err="1"/>
              <a:t>onder</a:t>
            </a:r>
            <a:r>
              <a:rPr lang="en-US" sz="1700" dirty="0"/>
              <a:t> </a:t>
            </a:r>
            <a:r>
              <a:rPr lang="en-US" sz="1700" dirty="0" err="1"/>
              <a:t>druk</a:t>
            </a:r>
            <a:r>
              <a:rPr lang="en-US" sz="1700" dirty="0"/>
              <a:t>. </a:t>
            </a:r>
            <a:r>
              <a:rPr lang="en-US" sz="1700" dirty="0" err="1"/>
              <a:t>Ik</a:t>
            </a:r>
            <a:r>
              <a:rPr lang="en-US" sz="1700" dirty="0"/>
              <a:t> </a:t>
            </a:r>
            <a:r>
              <a:rPr lang="en-US" sz="1700" dirty="0" err="1"/>
              <a:t>zal</a:t>
            </a:r>
            <a:r>
              <a:rPr lang="en-US" sz="1700" dirty="0"/>
              <a:t> zo het </a:t>
            </a:r>
            <a:r>
              <a:rPr lang="en-US" sz="1700" dirty="0" err="1"/>
              <a:t>beroep</a:t>
            </a:r>
            <a:r>
              <a:rPr lang="en-US" sz="1700" dirty="0"/>
              <a:t> van arts in ere </a:t>
            </a:r>
            <a:r>
              <a:rPr lang="en-US" sz="1700" dirty="0" err="1"/>
              <a:t>houden</a:t>
            </a:r>
            <a:r>
              <a:rPr lang="en-US" sz="1700" dirty="0"/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79211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33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FFB530-F972-50CB-E07C-56CEE02A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 sz="3900" b="1">
                <a:solidFill>
                  <a:srgbClr val="FFFFFF"/>
                </a:solidFill>
                <a:latin typeface="Comic Sans MS" panose="030F0702030302020204" pitchFamily="66" charset="0"/>
              </a:rPr>
              <a:t>Literatuur en links</a:t>
            </a:r>
            <a:br>
              <a:rPr lang="nl-NL" sz="3900" b="1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nl-NL" sz="39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24DEFC3-10D4-B6F0-6490-087D3EBC5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40" b="4489"/>
          <a:stretch/>
        </p:blipFill>
        <p:spPr>
          <a:xfrm>
            <a:off x="327547" y="321733"/>
            <a:ext cx="3448718" cy="41073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529755E-CEA9-6B7D-94DA-D5596875E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852"/>
          <a:stretch/>
        </p:blipFill>
        <p:spPr>
          <a:xfrm>
            <a:off x="3925067" y="321732"/>
            <a:ext cx="3448718" cy="41062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C460A9-3111-9FC4-256F-1D285385A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fontScale="92500" lnSpcReduction="20000"/>
          </a:bodyPr>
          <a:lstStyle/>
          <a:p>
            <a:r>
              <a:rPr lang="nl-NL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Boeken: </a:t>
            </a:r>
          </a:p>
          <a:p>
            <a:pPr lvl="1"/>
            <a:r>
              <a:rPr lang="nl-NL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Zorg voor laaggeletterden , migranten en sociaal kwetsbaren in de huisartsenpraktijk</a:t>
            </a:r>
          </a:p>
          <a:p>
            <a:pPr lvl="1"/>
            <a:r>
              <a:rPr lang="nl-NL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Interculturele communicatie in de zorg</a:t>
            </a:r>
          </a:p>
          <a:p>
            <a:r>
              <a:rPr lang="nl-NL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Links: </a:t>
            </a:r>
          </a:p>
          <a:p>
            <a:pPr lvl="1"/>
            <a:r>
              <a:rPr lang="nl-NL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https://www.pharos.nl</a:t>
            </a:r>
            <a:endParaRPr lang="nl-NL" dirty="0">
              <a:solidFill>
                <a:schemeClr val="bg1"/>
              </a:solidFill>
            </a:endParaRPr>
          </a:p>
          <a:p>
            <a:pPr lvl="1"/>
            <a:r>
              <a:rPr lang="nl-NL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https://www.huisarts-migrant.nl</a:t>
            </a:r>
            <a:endParaRPr lang="nl-NL" dirty="0">
              <a:solidFill>
                <a:schemeClr val="bg1"/>
              </a:solidFill>
            </a:endParaRPr>
          </a:p>
          <a:p>
            <a:pPr lvl="1"/>
            <a:r>
              <a:rPr lang="nl-NL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Artsportaal</a:t>
            </a:r>
            <a:r>
              <a:rPr lang="nl-NL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Dé medische zoekmachine voor artsen door artsen</a:t>
            </a:r>
            <a:endParaRPr lang="nl-NL" dirty="0">
              <a:solidFill>
                <a:schemeClr val="bg1"/>
              </a:solidFill>
            </a:endParaRPr>
          </a:p>
          <a:p>
            <a:pPr lvl="1"/>
            <a:r>
              <a:rPr lang="nl-NL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https://www.zanzu.nl</a:t>
            </a:r>
            <a:endParaRPr lang="nl-NL" dirty="0">
              <a:solidFill>
                <a:schemeClr val="bg1"/>
              </a:solidFill>
            </a:endParaRPr>
          </a:p>
          <a:p>
            <a:pPr marL="128016" lvl="1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128016" lvl="1" indent="0">
              <a:buNone/>
            </a:pPr>
            <a:r>
              <a:rPr lang="nl-NL" u="sng" dirty="0">
                <a:solidFill>
                  <a:schemeClr val="bg1"/>
                </a:solidFill>
              </a:rPr>
              <a:t>Essay:</a:t>
            </a:r>
          </a:p>
          <a:p>
            <a:pPr marL="128016" lvl="1" indent="0">
              <a:buNone/>
            </a:pPr>
            <a:r>
              <a:rPr lang="nl-NL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https://www.vnva.nl/vnva-events/vnva-awards/vnva-schrijfprijs/#services</a:t>
            </a:r>
            <a:endParaRPr lang="nl-NL" dirty="0">
              <a:solidFill>
                <a:schemeClr val="bg1"/>
              </a:solidFill>
            </a:endParaRPr>
          </a:p>
          <a:p>
            <a:pPr marL="128016" lvl="1" indent="0">
              <a:buNone/>
            </a:pPr>
            <a:r>
              <a:rPr lang="nl-NL" dirty="0">
                <a:solidFill>
                  <a:srgbClr val="FFFFFF"/>
                </a:solidFill>
              </a:rPr>
              <a:t> </a:t>
            </a:r>
          </a:p>
          <a:p>
            <a:pPr marL="128016" lvl="1" indent="0">
              <a:buNone/>
            </a:pPr>
            <a:endParaRPr lang="nl-NL" dirty="0">
              <a:solidFill>
                <a:srgbClr val="FFFFFF"/>
              </a:solidFill>
            </a:endParaRPr>
          </a:p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2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5BFB19-669B-436A-9E38-5011D6F9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5214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413DE7D-4710-463F-9A37-FC3DA82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127" y="826324"/>
            <a:ext cx="9813205" cy="52142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68660BD-8041-B92B-EA3C-EDC66A45E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59"/>
          <a:stretch/>
        </p:blipFill>
        <p:spPr>
          <a:xfrm>
            <a:off x="0" y="0"/>
            <a:ext cx="13097064" cy="69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18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6761</TotalTime>
  <Words>274</Words>
  <Application>Microsoft Office PowerPoint</Application>
  <PresentationFormat>Breedbeeld</PresentationFormat>
  <Paragraphs>49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Comic Sans MS</vt:lpstr>
      <vt:lpstr>Tw Cen MT</vt:lpstr>
      <vt:lpstr>Tw Cen MT Condensed</vt:lpstr>
      <vt:lpstr>Wingdings 3</vt:lpstr>
      <vt:lpstr>Integraal</vt:lpstr>
      <vt:lpstr>Wat is goed,  normaal en Nederlands?   In de huisartsenpraktijk </vt:lpstr>
      <vt:lpstr>Kwetsbaar </vt:lpstr>
      <vt:lpstr>Handvatten  </vt:lpstr>
      <vt:lpstr>VNVA schrijfprijs 2022 </vt:lpstr>
      <vt:lpstr>PowerPoint-presentatie</vt:lpstr>
      <vt:lpstr>Literatuur en links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is goed, normaal en Nederlands? </dc:title>
  <dc:creator>Aisa Kariman</dc:creator>
  <cp:lastModifiedBy>Aisa Kariman</cp:lastModifiedBy>
  <cp:revision>18</cp:revision>
  <dcterms:created xsi:type="dcterms:W3CDTF">2022-11-22T17:24:47Z</dcterms:created>
  <dcterms:modified xsi:type="dcterms:W3CDTF">2022-11-27T11:31:40Z</dcterms:modified>
</cp:coreProperties>
</file>