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1" r:id="rId3"/>
    <p:sldMasterId id="2147483727" r:id="rId4"/>
  </p:sldMasterIdLst>
  <p:sldIdLst>
    <p:sldId id="257" r:id="rId5"/>
    <p:sldId id="259" r:id="rId6"/>
    <p:sldId id="258" r:id="rId7"/>
    <p:sldId id="260" r:id="rId8"/>
    <p:sldId id="262" r:id="rId9"/>
    <p:sldId id="264" r:id="rId10"/>
    <p:sldId id="266" r:id="rId11"/>
    <p:sldId id="267" r:id="rId12"/>
    <p:sldId id="268" r:id="rId13"/>
    <p:sldId id="269" r:id="rId14"/>
    <p:sldId id="270" r:id="rId15"/>
    <p:sldId id="271" r:id="rId16"/>
    <p:sldId id="272" r:id="rId17"/>
    <p:sldId id="274"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DCB52-DBBD-4E16-9BA3-7F9D8732F93A}" v="62" dt="2022-11-24T16:03:49.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EAEC72-A4D6-4723-B3B2-B84FCBE131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C425FF3-C730-4A6A-BAD0-6C7F2279DFC1}">
      <dgm:prSet/>
      <dgm:spPr/>
      <dgm:t>
        <a:bodyPr/>
        <a:lstStyle/>
        <a:p>
          <a:r>
            <a:rPr lang="nl-NL"/>
            <a:t>- vervolgvaccinaties inhaalschema</a:t>
          </a:r>
          <a:endParaRPr lang="en-US"/>
        </a:p>
      </dgm:t>
    </dgm:pt>
    <dgm:pt modelId="{517A8A04-C9AA-4FA5-B980-2D408E9E55BF}" type="parTrans" cxnId="{BAF476C3-4901-44F0-BE75-292F080B1BE0}">
      <dgm:prSet/>
      <dgm:spPr/>
      <dgm:t>
        <a:bodyPr/>
        <a:lstStyle/>
        <a:p>
          <a:endParaRPr lang="en-US"/>
        </a:p>
      </dgm:t>
    </dgm:pt>
    <dgm:pt modelId="{22CC388D-8F32-4E4A-AA28-C55D4622F3AA}" type="sibTrans" cxnId="{BAF476C3-4901-44F0-BE75-292F080B1BE0}">
      <dgm:prSet/>
      <dgm:spPr/>
      <dgm:t>
        <a:bodyPr/>
        <a:lstStyle/>
        <a:p>
          <a:endParaRPr lang="en-US"/>
        </a:p>
      </dgm:t>
    </dgm:pt>
    <dgm:pt modelId="{645D3734-C58E-4F8E-B599-DB73F7CE02ED}">
      <dgm:prSet/>
      <dgm:spPr/>
      <dgm:t>
        <a:bodyPr/>
        <a:lstStyle/>
        <a:p>
          <a:r>
            <a:rPr lang="nl-NL" dirty="0"/>
            <a:t>- reguliere contacten </a:t>
          </a:r>
          <a:br>
            <a:rPr lang="nl-NL" dirty="0"/>
          </a:br>
          <a:r>
            <a:rPr lang="nl-NL" dirty="0"/>
            <a:t>0-4 </a:t>
          </a:r>
          <a:r>
            <a:rPr lang="nl-NL" dirty="0" err="1"/>
            <a:t>jr</a:t>
          </a:r>
          <a:endParaRPr lang="en-US" dirty="0"/>
        </a:p>
      </dgm:t>
    </dgm:pt>
    <dgm:pt modelId="{59735754-64AB-4111-8873-23486EB87491}" type="parTrans" cxnId="{A5C59EEE-925C-40C5-8967-B56C47229024}">
      <dgm:prSet/>
      <dgm:spPr/>
      <dgm:t>
        <a:bodyPr/>
        <a:lstStyle/>
        <a:p>
          <a:endParaRPr lang="en-US"/>
        </a:p>
      </dgm:t>
    </dgm:pt>
    <dgm:pt modelId="{3AD6479F-E5EB-4E96-9A79-DB52B55B5D53}" type="sibTrans" cxnId="{A5C59EEE-925C-40C5-8967-B56C47229024}">
      <dgm:prSet/>
      <dgm:spPr/>
      <dgm:t>
        <a:bodyPr/>
        <a:lstStyle/>
        <a:p>
          <a:endParaRPr lang="en-US"/>
        </a:p>
      </dgm:t>
    </dgm:pt>
    <dgm:pt modelId="{B0BC1571-467E-4444-A8A1-C799ECC01E48}">
      <dgm:prSet/>
      <dgm:spPr/>
      <dgm:t>
        <a:bodyPr/>
        <a:lstStyle/>
        <a:p>
          <a:r>
            <a:rPr lang="nl-NL"/>
            <a:t>- vervolggesprekken over (op)voeding, bedplassen, etc.</a:t>
          </a:r>
          <a:endParaRPr lang="en-US"/>
        </a:p>
      </dgm:t>
    </dgm:pt>
    <dgm:pt modelId="{104770BC-E725-4D39-9B2B-709B83F7187E}" type="parTrans" cxnId="{799D5FC5-8A36-44A2-9C2C-39512728E016}">
      <dgm:prSet/>
      <dgm:spPr/>
      <dgm:t>
        <a:bodyPr/>
        <a:lstStyle/>
        <a:p>
          <a:endParaRPr lang="en-US"/>
        </a:p>
      </dgm:t>
    </dgm:pt>
    <dgm:pt modelId="{FAABB7FF-9733-4B17-98BC-60DEEC4CD4EC}" type="sibTrans" cxnId="{799D5FC5-8A36-44A2-9C2C-39512728E016}">
      <dgm:prSet/>
      <dgm:spPr/>
      <dgm:t>
        <a:bodyPr/>
        <a:lstStyle/>
        <a:p>
          <a:endParaRPr lang="en-US"/>
        </a:p>
      </dgm:t>
    </dgm:pt>
    <dgm:pt modelId="{640D52A7-B804-4387-8352-737B734037AA}">
      <dgm:prSet/>
      <dgm:spPr/>
      <dgm:t>
        <a:bodyPr/>
        <a:lstStyle/>
        <a:p>
          <a:r>
            <a:rPr lang="nl-NL" dirty="0"/>
            <a:t>- vervolggesprekken over psychische problemen bij kinderen en ouderschap, aanmeldingen dagopvang/speciaal onderwijs</a:t>
          </a:r>
          <a:endParaRPr lang="en-US" dirty="0"/>
        </a:p>
      </dgm:t>
    </dgm:pt>
    <dgm:pt modelId="{8D07C2E2-FB45-460C-BE56-061B290DE441}" type="parTrans" cxnId="{CF096CB5-36C3-4F73-820B-B2F1067CF167}">
      <dgm:prSet/>
      <dgm:spPr/>
      <dgm:t>
        <a:bodyPr/>
        <a:lstStyle/>
        <a:p>
          <a:endParaRPr lang="en-US"/>
        </a:p>
      </dgm:t>
    </dgm:pt>
    <dgm:pt modelId="{079A972D-A176-465C-B3B0-7B6DFA19B2BB}" type="sibTrans" cxnId="{CF096CB5-36C3-4F73-820B-B2F1067CF167}">
      <dgm:prSet/>
      <dgm:spPr/>
      <dgm:t>
        <a:bodyPr/>
        <a:lstStyle/>
        <a:p>
          <a:endParaRPr lang="en-US"/>
        </a:p>
      </dgm:t>
    </dgm:pt>
    <dgm:pt modelId="{D7CD33C6-1F5C-41AE-A291-DDCF73EB57E1}">
      <dgm:prSet/>
      <dgm:spPr/>
      <dgm:t>
        <a:bodyPr/>
        <a:lstStyle/>
        <a:p>
          <a:r>
            <a:rPr lang="nl-NL"/>
            <a:t>- elke kind wordt 1 jr na laatste consult weer opgeroepen</a:t>
          </a:r>
          <a:endParaRPr lang="en-US"/>
        </a:p>
      </dgm:t>
    </dgm:pt>
    <dgm:pt modelId="{5AD5A5ED-D326-4F49-8B88-43BA3047FFDF}" type="parTrans" cxnId="{46C93910-6182-4866-ABCB-73867E8E1032}">
      <dgm:prSet/>
      <dgm:spPr/>
      <dgm:t>
        <a:bodyPr/>
        <a:lstStyle/>
        <a:p>
          <a:endParaRPr lang="en-US"/>
        </a:p>
      </dgm:t>
    </dgm:pt>
    <dgm:pt modelId="{49402419-DD5E-4EB6-B325-41BAC9E0F14B}" type="sibTrans" cxnId="{46C93910-6182-4866-ABCB-73867E8E1032}">
      <dgm:prSet/>
      <dgm:spPr/>
      <dgm:t>
        <a:bodyPr/>
        <a:lstStyle/>
        <a:p>
          <a:endParaRPr lang="en-US"/>
        </a:p>
      </dgm:t>
    </dgm:pt>
    <dgm:pt modelId="{140EAAD9-5D1C-46BC-8DFB-03491CC1E9B3}">
      <dgm:prSet/>
      <dgm:spPr/>
      <dgm:t>
        <a:bodyPr/>
        <a:lstStyle/>
        <a:p>
          <a:r>
            <a:rPr lang="nl-NL"/>
            <a:t>- overleggen op school, met GZA en woonbegeleiders COA</a:t>
          </a:r>
          <a:br>
            <a:rPr lang="nl-NL"/>
          </a:br>
          <a:endParaRPr lang="en-US"/>
        </a:p>
      </dgm:t>
    </dgm:pt>
    <dgm:pt modelId="{6F094990-8449-4692-A6FF-5BB7C60C8A77}" type="parTrans" cxnId="{4DB74288-60E1-4F8F-B9D3-F8E528802E84}">
      <dgm:prSet/>
      <dgm:spPr/>
      <dgm:t>
        <a:bodyPr/>
        <a:lstStyle/>
        <a:p>
          <a:endParaRPr lang="en-US"/>
        </a:p>
      </dgm:t>
    </dgm:pt>
    <dgm:pt modelId="{C0D8BA82-1B0A-4B6A-B26C-059009E3E593}" type="sibTrans" cxnId="{4DB74288-60E1-4F8F-B9D3-F8E528802E84}">
      <dgm:prSet/>
      <dgm:spPr/>
      <dgm:t>
        <a:bodyPr/>
        <a:lstStyle/>
        <a:p>
          <a:endParaRPr lang="en-US"/>
        </a:p>
      </dgm:t>
    </dgm:pt>
    <dgm:pt modelId="{4D124B04-C7D5-408B-BC21-6E534366A86A}" type="pres">
      <dgm:prSet presAssocID="{7DEAEC72-A4D6-4723-B3B2-B84FCBE131B9}" presName="diagram" presStyleCnt="0">
        <dgm:presLayoutVars>
          <dgm:dir/>
          <dgm:resizeHandles val="exact"/>
        </dgm:presLayoutVars>
      </dgm:prSet>
      <dgm:spPr/>
    </dgm:pt>
    <dgm:pt modelId="{8B05AA65-2EA7-4BD8-91D9-433D390E2D14}" type="pres">
      <dgm:prSet presAssocID="{4C425FF3-C730-4A6A-BAD0-6C7F2279DFC1}" presName="node" presStyleLbl="node1" presStyleIdx="0" presStyleCnt="6">
        <dgm:presLayoutVars>
          <dgm:bulletEnabled val="1"/>
        </dgm:presLayoutVars>
      </dgm:prSet>
      <dgm:spPr/>
    </dgm:pt>
    <dgm:pt modelId="{68276FB4-2B90-4FD7-B35F-DBBE39ED74B4}" type="pres">
      <dgm:prSet presAssocID="{22CC388D-8F32-4E4A-AA28-C55D4622F3AA}" presName="sibTrans" presStyleCnt="0"/>
      <dgm:spPr/>
    </dgm:pt>
    <dgm:pt modelId="{947E5E40-7CE7-4327-AE2A-96152FA97E60}" type="pres">
      <dgm:prSet presAssocID="{645D3734-C58E-4F8E-B599-DB73F7CE02ED}" presName="node" presStyleLbl="node1" presStyleIdx="1" presStyleCnt="6">
        <dgm:presLayoutVars>
          <dgm:bulletEnabled val="1"/>
        </dgm:presLayoutVars>
      </dgm:prSet>
      <dgm:spPr/>
    </dgm:pt>
    <dgm:pt modelId="{8FADB9B2-0B51-4F98-8AA4-DC41CEFD5B6C}" type="pres">
      <dgm:prSet presAssocID="{3AD6479F-E5EB-4E96-9A79-DB52B55B5D53}" presName="sibTrans" presStyleCnt="0"/>
      <dgm:spPr/>
    </dgm:pt>
    <dgm:pt modelId="{D0139266-6CAC-457B-922F-19A718DE50A1}" type="pres">
      <dgm:prSet presAssocID="{B0BC1571-467E-4444-A8A1-C799ECC01E48}" presName="node" presStyleLbl="node1" presStyleIdx="2" presStyleCnt="6">
        <dgm:presLayoutVars>
          <dgm:bulletEnabled val="1"/>
        </dgm:presLayoutVars>
      </dgm:prSet>
      <dgm:spPr/>
    </dgm:pt>
    <dgm:pt modelId="{C0834703-DF92-49FF-8F15-2E786BDBD30C}" type="pres">
      <dgm:prSet presAssocID="{FAABB7FF-9733-4B17-98BC-60DEEC4CD4EC}" presName="sibTrans" presStyleCnt="0"/>
      <dgm:spPr/>
    </dgm:pt>
    <dgm:pt modelId="{D821929E-8885-472E-BB83-78C527319FEC}" type="pres">
      <dgm:prSet presAssocID="{640D52A7-B804-4387-8352-737B734037AA}" presName="node" presStyleLbl="node1" presStyleIdx="3" presStyleCnt="6">
        <dgm:presLayoutVars>
          <dgm:bulletEnabled val="1"/>
        </dgm:presLayoutVars>
      </dgm:prSet>
      <dgm:spPr/>
    </dgm:pt>
    <dgm:pt modelId="{8A594445-8032-401C-96BB-C5C03593528E}" type="pres">
      <dgm:prSet presAssocID="{079A972D-A176-465C-B3B0-7B6DFA19B2BB}" presName="sibTrans" presStyleCnt="0"/>
      <dgm:spPr/>
    </dgm:pt>
    <dgm:pt modelId="{EBC065B5-FC68-428E-B1BD-2FE31FCF527B}" type="pres">
      <dgm:prSet presAssocID="{D7CD33C6-1F5C-41AE-A291-DDCF73EB57E1}" presName="node" presStyleLbl="node1" presStyleIdx="4" presStyleCnt="6">
        <dgm:presLayoutVars>
          <dgm:bulletEnabled val="1"/>
        </dgm:presLayoutVars>
      </dgm:prSet>
      <dgm:spPr/>
    </dgm:pt>
    <dgm:pt modelId="{9732A742-06C5-4FD2-8442-02545201E007}" type="pres">
      <dgm:prSet presAssocID="{49402419-DD5E-4EB6-B325-41BAC9E0F14B}" presName="sibTrans" presStyleCnt="0"/>
      <dgm:spPr/>
    </dgm:pt>
    <dgm:pt modelId="{7260B167-7A74-4D9C-89D3-55DF4D1B019F}" type="pres">
      <dgm:prSet presAssocID="{140EAAD9-5D1C-46BC-8DFB-03491CC1E9B3}" presName="node" presStyleLbl="node1" presStyleIdx="5" presStyleCnt="6">
        <dgm:presLayoutVars>
          <dgm:bulletEnabled val="1"/>
        </dgm:presLayoutVars>
      </dgm:prSet>
      <dgm:spPr/>
    </dgm:pt>
  </dgm:ptLst>
  <dgm:cxnLst>
    <dgm:cxn modelId="{46C93910-6182-4866-ABCB-73867E8E1032}" srcId="{7DEAEC72-A4D6-4723-B3B2-B84FCBE131B9}" destId="{D7CD33C6-1F5C-41AE-A291-DDCF73EB57E1}" srcOrd="4" destOrd="0" parTransId="{5AD5A5ED-D326-4F49-8B88-43BA3047FFDF}" sibTransId="{49402419-DD5E-4EB6-B325-41BAC9E0F14B}"/>
    <dgm:cxn modelId="{4B5A483C-18C4-492C-977E-4FCE3D861331}" type="presOf" srcId="{B0BC1571-467E-4444-A8A1-C799ECC01E48}" destId="{D0139266-6CAC-457B-922F-19A718DE50A1}" srcOrd="0" destOrd="0" presId="urn:microsoft.com/office/officeart/2005/8/layout/default"/>
    <dgm:cxn modelId="{DC8DA271-F193-4BB0-B9B5-A374A9AB45FF}" type="presOf" srcId="{140EAAD9-5D1C-46BC-8DFB-03491CC1E9B3}" destId="{7260B167-7A74-4D9C-89D3-55DF4D1B019F}" srcOrd="0" destOrd="0" presId="urn:microsoft.com/office/officeart/2005/8/layout/default"/>
    <dgm:cxn modelId="{4DB74288-60E1-4F8F-B9D3-F8E528802E84}" srcId="{7DEAEC72-A4D6-4723-B3B2-B84FCBE131B9}" destId="{140EAAD9-5D1C-46BC-8DFB-03491CC1E9B3}" srcOrd="5" destOrd="0" parTransId="{6F094990-8449-4692-A6FF-5BB7C60C8A77}" sibTransId="{C0D8BA82-1B0A-4B6A-B26C-059009E3E593}"/>
    <dgm:cxn modelId="{0CC6138F-FCE4-4213-88D3-8053747BE8F4}" type="presOf" srcId="{7DEAEC72-A4D6-4723-B3B2-B84FCBE131B9}" destId="{4D124B04-C7D5-408B-BC21-6E534366A86A}" srcOrd="0" destOrd="0" presId="urn:microsoft.com/office/officeart/2005/8/layout/default"/>
    <dgm:cxn modelId="{CF096CB5-36C3-4F73-820B-B2F1067CF167}" srcId="{7DEAEC72-A4D6-4723-B3B2-B84FCBE131B9}" destId="{640D52A7-B804-4387-8352-737B734037AA}" srcOrd="3" destOrd="0" parTransId="{8D07C2E2-FB45-460C-BE56-061B290DE441}" sibTransId="{079A972D-A176-465C-B3B0-7B6DFA19B2BB}"/>
    <dgm:cxn modelId="{DEB45DBE-5626-4913-8F2C-C1993E616F14}" type="presOf" srcId="{645D3734-C58E-4F8E-B599-DB73F7CE02ED}" destId="{947E5E40-7CE7-4327-AE2A-96152FA97E60}" srcOrd="0" destOrd="0" presId="urn:microsoft.com/office/officeart/2005/8/layout/default"/>
    <dgm:cxn modelId="{BAF476C3-4901-44F0-BE75-292F080B1BE0}" srcId="{7DEAEC72-A4D6-4723-B3B2-B84FCBE131B9}" destId="{4C425FF3-C730-4A6A-BAD0-6C7F2279DFC1}" srcOrd="0" destOrd="0" parTransId="{517A8A04-C9AA-4FA5-B980-2D408E9E55BF}" sibTransId="{22CC388D-8F32-4E4A-AA28-C55D4622F3AA}"/>
    <dgm:cxn modelId="{799D5FC5-8A36-44A2-9C2C-39512728E016}" srcId="{7DEAEC72-A4D6-4723-B3B2-B84FCBE131B9}" destId="{B0BC1571-467E-4444-A8A1-C799ECC01E48}" srcOrd="2" destOrd="0" parTransId="{104770BC-E725-4D39-9B2B-709B83F7187E}" sibTransId="{FAABB7FF-9733-4B17-98BC-60DEEC4CD4EC}"/>
    <dgm:cxn modelId="{DB800ED4-262C-46FB-A443-6DB2070D668C}" type="presOf" srcId="{D7CD33C6-1F5C-41AE-A291-DDCF73EB57E1}" destId="{EBC065B5-FC68-428E-B1BD-2FE31FCF527B}" srcOrd="0" destOrd="0" presId="urn:microsoft.com/office/officeart/2005/8/layout/default"/>
    <dgm:cxn modelId="{DB569EDA-E5A9-40B1-88E2-892DDCA30345}" type="presOf" srcId="{4C425FF3-C730-4A6A-BAD0-6C7F2279DFC1}" destId="{8B05AA65-2EA7-4BD8-91D9-433D390E2D14}" srcOrd="0" destOrd="0" presId="urn:microsoft.com/office/officeart/2005/8/layout/default"/>
    <dgm:cxn modelId="{3DE72BE4-DE3C-422F-82FE-226D330A0D0A}" type="presOf" srcId="{640D52A7-B804-4387-8352-737B734037AA}" destId="{D821929E-8885-472E-BB83-78C527319FEC}" srcOrd="0" destOrd="0" presId="urn:microsoft.com/office/officeart/2005/8/layout/default"/>
    <dgm:cxn modelId="{A5C59EEE-925C-40C5-8967-B56C47229024}" srcId="{7DEAEC72-A4D6-4723-B3B2-B84FCBE131B9}" destId="{645D3734-C58E-4F8E-B599-DB73F7CE02ED}" srcOrd="1" destOrd="0" parTransId="{59735754-64AB-4111-8873-23486EB87491}" sibTransId="{3AD6479F-E5EB-4E96-9A79-DB52B55B5D53}"/>
    <dgm:cxn modelId="{5BA0C572-24D6-4C5D-A978-8C240425F526}" type="presParOf" srcId="{4D124B04-C7D5-408B-BC21-6E534366A86A}" destId="{8B05AA65-2EA7-4BD8-91D9-433D390E2D14}" srcOrd="0" destOrd="0" presId="urn:microsoft.com/office/officeart/2005/8/layout/default"/>
    <dgm:cxn modelId="{49AAFFDA-764B-4106-9EBE-4DE779D8748B}" type="presParOf" srcId="{4D124B04-C7D5-408B-BC21-6E534366A86A}" destId="{68276FB4-2B90-4FD7-B35F-DBBE39ED74B4}" srcOrd="1" destOrd="0" presId="urn:microsoft.com/office/officeart/2005/8/layout/default"/>
    <dgm:cxn modelId="{535C6C70-E3A9-489D-A110-797D2C7F4154}" type="presParOf" srcId="{4D124B04-C7D5-408B-BC21-6E534366A86A}" destId="{947E5E40-7CE7-4327-AE2A-96152FA97E60}" srcOrd="2" destOrd="0" presId="urn:microsoft.com/office/officeart/2005/8/layout/default"/>
    <dgm:cxn modelId="{B9E72EE2-0C4B-4882-A34A-E4480C0EF947}" type="presParOf" srcId="{4D124B04-C7D5-408B-BC21-6E534366A86A}" destId="{8FADB9B2-0B51-4F98-8AA4-DC41CEFD5B6C}" srcOrd="3" destOrd="0" presId="urn:microsoft.com/office/officeart/2005/8/layout/default"/>
    <dgm:cxn modelId="{8A079876-11D4-4C04-BEC4-2B02C5F2722C}" type="presParOf" srcId="{4D124B04-C7D5-408B-BC21-6E534366A86A}" destId="{D0139266-6CAC-457B-922F-19A718DE50A1}" srcOrd="4" destOrd="0" presId="urn:microsoft.com/office/officeart/2005/8/layout/default"/>
    <dgm:cxn modelId="{4D1861A3-BC65-430D-B9C8-AEF0CE7BF059}" type="presParOf" srcId="{4D124B04-C7D5-408B-BC21-6E534366A86A}" destId="{C0834703-DF92-49FF-8F15-2E786BDBD30C}" srcOrd="5" destOrd="0" presId="urn:microsoft.com/office/officeart/2005/8/layout/default"/>
    <dgm:cxn modelId="{8DD224A1-5CCF-49AA-B043-0E4B650FA66E}" type="presParOf" srcId="{4D124B04-C7D5-408B-BC21-6E534366A86A}" destId="{D821929E-8885-472E-BB83-78C527319FEC}" srcOrd="6" destOrd="0" presId="urn:microsoft.com/office/officeart/2005/8/layout/default"/>
    <dgm:cxn modelId="{E25CDFE2-217D-4F28-9907-F0013A5E7756}" type="presParOf" srcId="{4D124B04-C7D5-408B-BC21-6E534366A86A}" destId="{8A594445-8032-401C-96BB-C5C03593528E}" srcOrd="7" destOrd="0" presId="urn:microsoft.com/office/officeart/2005/8/layout/default"/>
    <dgm:cxn modelId="{741E2AA3-547C-4B19-9372-2F0AB23B0391}" type="presParOf" srcId="{4D124B04-C7D5-408B-BC21-6E534366A86A}" destId="{EBC065B5-FC68-428E-B1BD-2FE31FCF527B}" srcOrd="8" destOrd="0" presId="urn:microsoft.com/office/officeart/2005/8/layout/default"/>
    <dgm:cxn modelId="{D2BDA4B2-F56F-49B3-96E0-5938C4AC3926}" type="presParOf" srcId="{4D124B04-C7D5-408B-BC21-6E534366A86A}" destId="{9732A742-06C5-4FD2-8442-02545201E007}" srcOrd="9" destOrd="0" presId="urn:microsoft.com/office/officeart/2005/8/layout/default"/>
    <dgm:cxn modelId="{E7C76B42-72D9-44B0-A897-6F24F960714E}" type="presParOf" srcId="{4D124B04-C7D5-408B-BC21-6E534366A86A}" destId="{7260B167-7A74-4D9C-89D3-55DF4D1B019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5AA65-2EA7-4BD8-91D9-433D390E2D14}">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 vervolgvaccinaties inhaalschema</a:t>
          </a:r>
          <a:endParaRPr lang="en-US" sz="1900" kern="1200"/>
        </a:p>
      </dsp:txBody>
      <dsp:txXfrm>
        <a:off x="0" y="93057"/>
        <a:ext cx="3005666" cy="1803399"/>
      </dsp:txXfrm>
    </dsp:sp>
    <dsp:sp modelId="{947E5E40-7CE7-4327-AE2A-96152FA97E60}">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 reguliere contacten </a:t>
          </a:r>
          <a:br>
            <a:rPr lang="nl-NL" sz="1900" kern="1200" dirty="0"/>
          </a:br>
          <a:r>
            <a:rPr lang="nl-NL" sz="1900" kern="1200" dirty="0"/>
            <a:t>0-4 </a:t>
          </a:r>
          <a:r>
            <a:rPr lang="nl-NL" sz="1900" kern="1200" dirty="0" err="1"/>
            <a:t>jr</a:t>
          </a:r>
          <a:endParaRPr lang="en-US" sz="1900" kern="1200" dirty="0"/>
        </a:p>
      </dsp:txBody>
      <dsp:txXfrm>
        <a:off x="3306233" y="93057"/>
        <a:ext cx="3005666" cy="1803399"/>
      </dsp:txXfrm>
    </dsp:sp>
    <dsp:sp modelId="{D0139266-6CAC-457B-922F-19A718DE50A1}">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 vervolggesprekken over (op)voeding, bedplassen, etc.</a:t>
          </a:r>
          <a:endParaRPr lang="en-US" sz="1900" kern="1200"/>
        </a:p>
      </dsp:txBody>
      <dsp:txXfrm>
        <a:off x="6612466" y="93057"/>
        <a:ext cx="3005666" cy="1803399"/>
      </dsp:txXfrm>
    </dsp:sp>
    <dsp:sp modelId="{D821929E-8885-472E-BB83-78C527319FEC}">
      <dsp:nvSpPr>
        <dsp:cNvPr id="0" name=""/>
        <dsp:cNvSpPr/>
      </dsp:nvSpPr>
      <dsp:spPr>
        <a:xfrm>
          <a:off x="0"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 vervolggesprekken over psychische problemen bij kinderen en ouderschap, aanmeldingen dagopvang/speciaal onderwijs</a:t>
          </a:r>
          <a:endParaRPr lang="en-US" sz="1900" kern="1200" dirty="0"/>
        </a:p>
      </dsp:txBody>
      <dsp:txXfrm>
        <a:off x="0" y="2197024"/>
        <a:ext cx="3005666" cy="1803399"/>
      </dsp:txXfrm>
    </dsp:sp>
    <dsp:sp modelId="{EBC065B5-FC68-428E-B1BD-2FE31FCF527B}">
      <dsp:nvSpPr>
        <dsp:cNvPr id="0" name=""/>
        <dsp:cNvSpPr/>
      </dsp:nvSpPr>
      <dsp:spPr>
        <a:xfrm>
          <a:off x="3306233"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 elke kind wordt 1 jr na laatste consult weer opgeroepen</a:t>
          </a:r>
          <a:endParaRPr lang="en-US" sz="1900" kern="1200"/>
        </a:p>
      </dsp:txBody>
      <dsp:txXfrm>
        <a:off x="3306233" y="2197024"/>
        <a:ext cx="3005666" cy="1803399"/>
      </dsp:txXfrm>
    </dsp:sp>
    <dsp:sp modelId="{7260B167-7A74-4D9C-89D3-55DF4D1B019F}">
      <dsp:nvSpPr>
        <dsp:cNvPr id="0" name=""/>
        <dsp:cNvSpPr/>
      </dsp:nvSpPr>
      <dsp:spPr>
        <a:xfrm>
          <a:off x="6612466" y="2197024"/>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 overleggen op school, met GZA en woonbegeleiders COA</a:t>
          </a:r>
          <a:br>
            <a:rPr lang="nl-NL" sz="1900" kern="1200"/>
          </a:br>
          <a:endParaRPr lang="en-US" sz="1900" kern="1200"/>
        </a:p>
      </dsp:txBody>
      <dsp:txXfrm>
        <a:off x="6612466" y="2197024"/>
        <a:ext cx="3005666" cy="18033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70BC0-152A-280B-7E3C-24372766701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C5788A-B32A-C1BA-DF28-DD8B4D068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F6DCA44-6D51-BD21-03FC-8BEC3AC427D2}"/>
              </a:ext>
            </a:extLst>
          </p:cNvPr>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5" name="Tijdelijke aanduiding voor voettekst 4">
            <a:extLst>
              <a:ext uri="{FF2B5EF4-FFF2-40B4-BE49-F238E27FC236}">
                <a16:creationId xmlns:a16="http://schemas.microsoft.com/office/drawing/2014/main" id="{E0D0F534-4E58-135B-9308-BB8DCD53121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AD1ED5D-0AFB-717E-A03B-541A4D4BD2CC}"/>
              </a:ext>
            </a:extLst>
          </p:cNvPr>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258865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29AB2-85D3-70BB-3C7C-574DE134AAD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70C3EB4-F870-58B3-EF7B-3823F2BD133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77F1E5-E697-1246-6800-F34FF8E24AFC}"/>
              </a:ext>
            </a:extLst>
          </p:cNvPr>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5" name="Tijdelijke aanduiding voor voettekst 4">
            <a:extLst>
              <a:ext uri="{FF2B5EF4-FFF2-40B4-BE49-F238E27FC236}">
                <a16:creationId xmlns:a16="http://schemas.microsoft.com/office/drawing/2014/main" id="{9E578C57-61D5-D077-D85C-676A8B2C192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5D7280AE-BBC9-1458-187B-A1C9AFE7011C}"/>
              </a:ext>
            </a:extLst>
          </p:cNvPr>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293762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E1F498C-CD33-C004-5770-9EA3EF157AF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00F1162-397E-11BB-552B-73BB3652460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2527FB-5ABC-C607-2C62-837C14FB54D7}"/>
              </a:ext>
            </a:extLst>
          </p:cNvPr>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5" name="Tijdelijke aanduiding voor voettekst 4">
            <a:extLst>
              <a:ext uri="{FF2B5EF4-FFF2-40B4-BE49-F238E27FC236}">
                <a16:creationId xmlns:a16="http://schemas.microsoft.com/office/drawing/2014/main" id="{506AC69C-EC14-6F16-62C8-421EE552BF12}"/>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F9FFDE1B-2480-CE3F-A23C-84FDDD61E076}"/>
              </a:ext>
            </a:extLst>
          </p:cNvPr>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181233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2644471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002876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1108924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70677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11/26/2022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177252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309772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4162377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04E684-10F4-4CC3-A0B9-F03AA7BE37CF}"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0065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374C9-7D3B-0F69-3F91-79187FC70FE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B3AC6AD-F5A6-85F1-2711-48AC113280C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95065D-9A13-167A-AC2D-C141F201C284}"/>
              </a:ext>
            </a:extLst>
          </p:cNvPr>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5" name="Tijdelijke aanduiding voor voettekst 4">
            <a:extLst>
              <a:ext uri="{FF2B5EF4-FFF2-40B4-BE49-F238E27FC236}">
                <a16:creationId xmlns:a16="http://schemas.microsoft.com/office/drawing/2014/main" id="{19404491-A3AA-B706-58F4-25F7E0B5A7EA}"/>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CD42C99A-B511-9470-7E33-C98D60C33C05}"/>
              </a:ext>
            </a:extLst>
          </p:cNvPr>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2445413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2468542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04E684-10F4-4CC3-A0B9-F03AA7BE37CF}"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72501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04E684-10F4-4CC3-A0B9-F03AA7BE37CF}"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089847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04E684-10F4-4CC3-A0B9-F03AA7BE37CF}"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2563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04E684-10F4-4CC3-A0B9-F03AA7BE37CF}"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604353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3C04E684-10F4-4CC3-A0B9-F03AA7BE37CF}" type="datetimeFigureOut">
              <a:rPr lang="en-US" smtClean="0"/>
              <a:t>11/26/2022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325103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3C04E684-10F4-4CC3-A0B9-F03AA7BE37CF}" type="datetimeFigureOut">
              <a:rPr lang="en-US" smtClean="0"/>
              <a:t>11/26/2022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339564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212547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76138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234655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44509-68AB-34F4-B97A-AE3599F9A12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5EBA0DB-AD03-96CB-B1AD-CFC62B699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8160013-8A40-E641-D854-D15E4D753301}"/>
              </a:ext>
            </a:extLst>
          </p:cNvPr>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5" name="Tijdelijke aanduiding voor voettekst 4">
            <a:extLst>
              <a:ext uri="{FF2B5EF4-FFF2-40B4-BE49-F238E27FC236}">
                <a16:creationId xmlns:a16="http://schemas.microsoft.com/office/drawing/2014/main" id="{801ACD8E-E444-2F5D-24B0-A73E3B46396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1BBA736C-6EA2-DC0D-EEE6-7C336E99F359}"/>
              </a:ext>
            </a:extLst>
          </p:cNvPr>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4248034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3467047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524656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1497219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442710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11/26/2022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765518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1526178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2020738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04E684-10F4-4CC3-A0B9-F03AA7BE37CF}"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680670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2852087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99595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DF916-E2C8-189C-BB32-4AC2E21E2EA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61CEC8F-477A-58CA-A180-BAE078A819F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03F5BB0-D9A1-445A-A5E4-4F7D2E98AEB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09BD0F2-04B9-6C63-7843-08C681E39492}"/>
              </a:ext>
            </a:extLst>
          </p:cNvPr>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6" name="Tijdelijke aanduiding voor voettekst 5">
            <a:extLst>
              <a:ext uri="{FF2B5EF4-FFF2-40B4-BE49-F238E27FC236}">
                <a16:creationId xmlns:a16="http://schemas.microsoft.com/office/drawing/2014/main" id="{4312844F-23D9-C075-C846-B69B55BAEE5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9225755-B566-777D-0E10-9BA52341E944}"/>
              </a:ext>
            </a:extLst>
          </p:cNvPr>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848615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79962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4131838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5047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286949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93240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6044202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3C3BD54-29B9-3D42-B178-776ED395AA85}" type="datetimeFigureOut">
              <a:rPr lang="en-US" smtClean="0"/>
              <a:pPr/>
              <a:t>11/26/2022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6BB3423-611C-6944-BA94-F2572F362413}" type="slidenum">
              <a:rPr lang="en-US" smtClean="0"/>
              <a:pPr/>
              <a:t>‹nr.›</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335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288568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nl-NL"/>
              <a:t>Klik om stijl te bewerken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BB3423-611C-6944-BA94-F2572F362413}" type="slidenum">
              <a:rPr lang="en-US" smtClean="0"/>
              <a:pPr/>
              <a:t>‹nr.›</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8383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01170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7A331-FF15-B7A2-601C-5DFDF204DD5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1C3816A-A7BB-985E-EAD4-EEC5A4718E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BB29C03-5B86-FCFB-21D1-2BB419F05D9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BF5591C-0113-C43B-40E6-93B8A850C5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41CEFAD-667E-795C-3F7A-24B0101836F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D0C2976-127D-704E-6B77-79F7A04F1E22}"/>
              </a:ext>
            </a:extLst>
          </p:cNvPr>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8" name="Tijdelijke aanduiding voor voettekst 7">
            <a:extLst>
              <a:ext uri="{FF2B5EF4-FFF2-40B4-BE49-F238E27FC236}">
                <a16:creationId xmlns:a16="http://schemas.microsoft.com/office/drawing/2014/main" id="{227ACD0E-6AC8-BE38-4556-66DAD049E5AA}"/>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D86DB114-28E3-D6F3-9BDC-E4F36EA5C43C}"/>
              </a:ext>
            </a:extLst>
          </p:cNvPr>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4844699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11/26/2022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893760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1587195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2050806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C04E684-10F4-4CC3-A0B9-F03AA7BE37CF}"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68324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nl-NL"/>
              <a:t>Klik om stijl te bewerken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15577202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521432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28804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C96FE-2032-ACC1-4DC3-0EF093C7351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4F83246-2FA5-D24B-11FA-333E9818B41A}"/>
              </a:ext>
            </a:extLst>
          </p:cNvPr>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4" name="Tijdelijke aanduiding voor voettekst 3">
            <a:extLst>
              <a:ext uri="{FF2B5EF4-FFF2-40B4-BE49-F238E27FC236}">
                <a16:creationId xmlns:a16="http://schemas.microsoft.com/office/drawing/2014/main" id="{040767CB-36C1-D479-5FC5-E80AE991EBC9}"/>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95B1FC6C-D54A-4171-7CE6-DABB2F135D6C}"/>
              </a:ext>
            </a:extLst>
          </p:cNvPr>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141279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8CE1156-BA10-EBD4-A594-E866388B9B16}"/>
              </a:ext>
            </a:extLst>
          </p:cNvPr>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3" name="Tijdelijke aanduiding voor voettekst 2">
            <a:extLst>
              <a:ext uri="{FF2B5EF4-FFF2-40B4-BE49-F238E27FC236}">
                <a16:creationId xmlns:a16="http://schemas.microsoft.com/office/drawing/2014/main" id="{70D07AD6-4C89-4B90-F808-3FF1EE035B7C}"/>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A84FBA9E-076B-04BC-D9E4-B36DAED4004D}"/>
              </a:ext>
            </a:extLst>
          </p:cNvPr>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231416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A3E2DD-9371-9CF0-2E71-0FCA6076DF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9DE2C87-E38F-46B4-F174-7171B9D71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0B9A380-34B2-FAF4-9EAD-E5FA1C020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C7700A5-E99F-9395-2CB1-A5A6094BEE07}"/>
              </a:ext>
            </a:extLst>
          </p:cNvPr>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6" name="Tijdelijke aanduiding voor voettekst 5">
            <a:extLst>
              <a:ext uri="{FF2B5EF4-FFF2-40B4-BE49-F238E27FC236}">
                <a16:creationId xmlns:a16="http://schemas.microsoft.com/office/drawing/2014/main" id="{B2A23CE6-D5DA-DF64-7AF1-A576902B9F44}"/>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C289C364-F51B-BD80-AE33-9A40E6E47110}"/>
              </a:ext>
            </a:extLst>
          </p:cNvPr>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5467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49AFD-F0F2-7EFA-5C8E-14CDC44220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A218A9E-78BE-7E96-03E8-48C25C6D15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4F5E3A6-AE55-986E-E05A-A6CD2B859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027E1A9-61BA-45B1-BC5C-F95C9A86C945}"/>
              </a:ext>
            </a:extLst>
          </p:cNvPr>
          <p:cNvSpPr>
            <a:spLocks noGrp="1"/>
          </p:cNvSpPr>
          <p:nvPr>
            <p:ph type="dt" sz="half" idx="10"/>
          </p:nvPr>
        </p:nvSpPr>
        <p:spPr/>
        <p:txBody>
          <a:bodyPr/>
          <a:lstStyle/>
          <a:p>
            <a:fld id="{73C3BD54-29B9-3D42-B178-776ED395AA85}" type="datetimeFigureOut">
              <a:rPr lang="en-US" smtClean="0"/>
              <a:pPr/>
              <a:t>11/26/2022</a:t>
            </a:fld>
            <a:endParaRPr lang="en-US" dirty="0"/>
          </a:p>
        </p:txBody>
      </p:sp>
      <p:sp>
        <p:nvSpPr>
          <p:cNvPr id="6" name="Tijdelijke aanduiding voor voettekst 5">
            <a:extLst>
              <a:ext uri="{FF2B5EF4-FFF2-40B4-BE49-F238E27FC236}">
                <a16:creationId xmlns:a16="http://schemas.microsoft.com/office/drawing/2014/main" id="{2088671B-4BCC-D64F-7DD1-0C6DA097781B}"/>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31229CD-76B7-B9FA-803A-3D8B3125186D}"/>
              </a:ext>
            </a:extLst>
          </p:cNvPr>
          <p:cNvSpPr>
            <a:spLocks noGrp="1"/>
          </p:cNvSpPr>
          <p:nvPr>
            <p:ph type="sldNum" sz="quarter" idx="12"/>
          </p:nvPr>
        </p:nvSpPr>
        <p:spPr/>
        <p:txBody>
          <a:bodyPr/>
          <a:lstStyle/>
          <a:p>
            <a:fld id="{86BB3423-611C-6944-BA94-F2572F362413}" type="slidenum">
              <a:rPr lang="en-US" smtClean="0"/>
              <a:pPr/>
              <a:t>‹nr.›</a:t>
            </a:fld>
            <a:endParaRPr lang="en-US"/>
          </a:p>
        </p:txBody>
      </p:sp>
    </p:spTree>
    <p:extLst>
      <p:ext uri="{BB962C8B-B14F-4D97-AF65-F5344CB8AC3E}">
        <p14:creationId xmlns:p14="http://schemas.microsoft.com/office/powerpoint/2010/main" val="300256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CD33CF5-CDAE-AC8A-125B-EA12B4755B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02197F1-A63E-C93C-3E9D-961B83906F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BA34A8-85F7-B153-AF89-882EAE9CFE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11/26/2022</a:t>
            </a:fld>
            <a:endParaRPr lang="en-US"/>
          </a:p>
        </p:txBody>
      </p:sp>
      <p:sp>
        <p:nvSpPr>
          <p:cNvPr id="5" name="Tijdelijke aanduiding voor voettekst 4">
            <a:extLst>
              <a:ext uri="{FF2B5EF4-FFF2-40B4-BE49-F238E27FC236}">
                <a16:creationId xmlns:a16="http://schemas.microsoft.com/office/drawing/2014/main" id="{00767B6D-B9CD-E7B6-3861-78271C3242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E4E7BEC2-427A-F724-B420-80A9109D0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21180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C04E684-10F4-4CC3-A0B9-F03AA7BE37CF}" type="datetimeFigureOut">
              <a:rPr lang="en-US" smtClean="0"/>
              <a:t>11/26/2022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2199572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04E684-10F4-4CC3-A0B9-F03AA7BE37CF}" type="datetimeFigureOut">
              <a:rPr lang="en-US" smtClean="0"/>
              <a:t>11/26/2022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153991813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C04E684-10F4-4CC3-A0B9-F03AA7BE37CF}" type="datetimeFigureOut">
              <a:rPr lang="en-US" smtClean="0"/>
              <a:t>11/26/2022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116451071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0E288AD-3379-1A09-C138-F631F1978EBD}"/>
              </a:ext>
            </a:extLst>
          </p:cNvPr>
          <p:cNvSpPr>
            <a:spLocks noGrp="1"/>
          </p:cNvSpPr>
          <p:nvPr>
            <p:ph type="ctrTitle"/>
          </p:nvPr>
        </p:nvSpPr>
        <p:spPr>
          <a:xfrm>
            <a:off x="7380407" y="743447"/>
            <a:ext cx="3973385" cy="3692028"/>
          </a:xfrm>
          <a:noFill/>
        </p:spPr>
        <p:txBody>
          <a:bodyPr>
            <a:normAutofit/>
          </a:bodyPr>
          <a:lstStyle/>
          <a:p>
            <a:pPr algn="l"/>
            <a:r>
              <a:rPr lang="nl-NL" sz="3300"/>
              <a:t>Jeugdgezondheidszorg</a:t>
            </a:r>
            <a:br>
              <a:rPr lang="nl-NL" sz="3300"/>
            </a:br>
            <a:r>
              <a:rPr lang="nl-NL" sz="3300"/>
              <a:t>in  asielzoekerscentra</a:t>
            </a:r>
          </a:p>
        </p:txBody>
      </p:sp>
      <p:sp>
        <p:nvSpPr>
          <p:cNvPr id="3" name="Ondertitel 2">
            <a:extLst>
              <a:ext uri="{FF2B5EF4-FFF2-40B4-BE49-F238E27FC236}">
                <a16:creationId xmlns:a16="http://schemas.microsoft.com/office/drawing/2014/main" id="{C7949A7D-80E3-5423-E57F-CC5E195B5674}"/>
              </a:ext>
            </a:extLst>
          </p:cNvPr>
          <p:cNvSpPr>
            <a:spLocks noGrp="1"/>
          </p:cNvSpPr>
          <p:nvPr>
            <p:ph type="subTitle" idx="1"/>
          </p:nvPr>
        </p:nvSpPr>
        <p:spPr>
          <a:xfrm>
            <a:off x="7380408" y="4629234"/>
            <a:ext cx="3973386" cy="1485319"/>
          </a:xfrm>
          <a:noFill/>
        </p:spPr>
        <p:txBody>
          <a:bodyPr>
            <a:normAutofit/>
          </a:bodyPr>
          <a:lstStyle/>
          <a:p>
            <a:pPr algn="l"/>
            <a:r>
              <a:rPr lang="nl-NL"/>
              <a:t>28-11-2022  VNVA</a:t>
            </a:r>
            <a:br>
              <a:rPr lang="nl-NL"/>
            </a:br>
            <a:r>
              <a:rPr lang="nl-NL"/>
              <a:t>Ida Meijer, jeugdarts</a:t>
            </a:r>
          </a:p>
        </p:txBody>
      </p:sp>
      <p:pic>
        <p:nvPicPr>
          <p:cNvPr id="4" name="Picture 3">
            <a:extLst>
              <a:ext uri="{FF2B5EF4-FFF2-40B4-BE49-F238E27FC236}">
                <a16:creationId xmlns:a16="http://schemas.microsoft.com/office/drawing/2014/main" id="{BE5E0E62-463F-356D-251B-359A20E386FB}"/>
              </a:ext>
            </a:extLst>
          </p:cNvPr>
          <p:cNvPicPr>
            <a:picLocks noChangeAspect="1"/>
          </p:cNvPicPr>
          <p:nvPr/>
        </p:nvPicPr>
        <p:blipFill rotWithShape="1">
          <a:blip r:embed="rId2"/>
          <a:srcRect l="11843" r="16015" b="-1"/>
          <a:stretch/>
        </p:blipFill>
        <p:spPr>
          <a:xfrm>
            <a:off x="0" y="-152390"/>
            <a:ext cx="6992881" cy="6857990"/>
          </a:xfrm>
          <a:prstGeom prst="rect">
            <a:avLst/>
          </a:prstGeom>
        </p:spPr>
      </p:pic>
    </p:spTree>
    <p:extLst>
      <p:ext uri="{BB962C8B-B14F-4D97-AF65-F5344CB8AC3E}">
        <p14:creationId xmlns:p14="http://schemas.microsoft.com/office/powerpoint/2010/main" val="393939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C5658403-D6BC-7BC0-33F5-4ADED76758CB}"/>
              </a:ext>
            </a:extLst>
          </p:cNvPr>
          <p:cNvSpPr>
            <a:spLocks noGrp="1"/>
          </p:cNvSpPr>
          <p:nvPr>
            <p:ph type="title"/>
          </p:nvPr>
        </p:nvSpPr>
        <p:spPr>
          <a:xfrm>
            <a:off x="7558564" y="609600"/>
            <a:ext cx="3912583" cy="1356360"/>
          </a:xfrm>
        </p:spPr>
        <p:txBody>
          <a:bodyPr>
            <a:normAutofit/>
          </a:bodyPr>
          <a:lstStyle/>
          <a:p>
            <a:r>
              <a:rPr lang="nl-NL" sz="3200"/>
              <a:t>            </a:t>
            </a:r>
            <a:br>
              <a:rPr lang="nl-NL" sz="3200"/>
            </a:br>
            <a:endParaRPr lang="nl-NL" sz="3200"/>
          </a:p>
        </p:txBody>
      </p:sp>
      <p:pic>
        <p:nvPicPr>
          <p:cNvPr id="4" name="Tijdelijke aanduiding voor inhoud 3">
            <a:extLst>
              <a:ext uri="{FF2B5EF4-FFF2-40B4-BE49-F238E27FC236}">
                <a16:creationId xmlns:a16="http://schemas.microsoft.com/office/drawing/2014/main" id="{A9328DB9-E0AF-B8E2-BEF4-E5A92691BC66}"/>
              </a:ext>
            </a:extLst>
          </p:cNvPr>
          <p:cNvPicPr>
            <a:picLocks noChangeAspect="1"/>
          </p:cNvPicPr>
          <p:nvPr/>
        </p:nvPicPr>
        <p:blipFill>
          <a:blip r:embed="rId2"/>
          <a:stretch>
            <a:fillRect/>
          </a:stretch>
        </p:blipFill>
        <p:spPr>
          <a:xfrm>
            <a:off x="872063" y="1948434"/>
            <a:ext cx="6319311" cy="2959150"/>
          </a:xfrm>
          <a:prstGeom prst="rect">
            <a:avLst/>
          </a:prstGeom>
        </p:spPr>
      </p:pic>
      <p:sp>
        <p:nvSpPr>
          <p:cNvPr id="8" name="Content Placeholder 7">
            <a:extLst>
              <a:ext uri="{FF2B5EF4-FFF2-40B4-BE49-F238E27FC236}">
                <a16:creationId xmlns:a16="http://schemas.microsoft.com/office/drawing/2014/main" id="{27C689BD-9C79-CB35-81A8-ECA4D10A1EDE}"/>
              </a:ext>
            </a:extLst>
          </p:cNvPr>
          <p:cNvSpPr>
            <a:spLocks noGrp="1"/>
          </p:cNvSpPr>
          <p:nvPr>
            <p:ph idx="1"/>
          </p:nvPr>
        </p:nvSpPr>
        <p:spPr>
          <a:xfrm>
            <a:off x="6991350" y="847725"/>
            <a:ext cx="4479797" cy="5248275"/>
          </a:xfrm>
        </p:spPr>
        <p:txBody>
          <a:bodyPr>
            <a:noAutofit/>
          </a:bodyPr>
          <a:lstStyle/>
          <a:p>
            <a:pPr>
              <a:buFontTx/>
              <a:buChar char="-"/>
            </a:pPr>
            <a:endParaRPr lang="en-US" sz="2000" dirty="0">
              <a:solidFill>
                <a:schemeClr val="tx1"/>
              </a:solidFill>
            </a:endParaRPr>
          </a:p>
          <a:p>
            <a:pPr marL="45720" marR="0" lvl="0" indent="0" algn="l" defTabSz="914400" rtl="0" eaLnBrk="1" fontAlgn="auto" latinLnBrk="0" hangingPunct="1">
              <a:lnSpc>
                <a:spcPct val="90000"/>
              </a:lnSpc>
              <a:spcBef>
                <a:spcPts val="1400"/>
              </a:spcBef>
              <a:spcAft>
                <a:spcPts val="0"/>
              </a:spcAft>
              <a:buClr>
                <a:srgbClr val="A6B727"/>
              </a:buClr>
              <a:buSzPct val="80000"/>
              <a:buFont typeface="Corbel" pitchFamily="34" charset="0"/>
              <a:buNone/>
              <a:tabLst/>
              <a:defRPr/>
            </a:pPr>
            <a:r>
              <a:rPr lang="en-US" sz="1600" dirty="0">
                <a:solidFill>
                  <a:srgbClr val="000000"/>
                </a:solidFill>
                <a:latin typeface="Corbel" panose="020B0503020204020204"/>
              </a:rPr>
              <a:t>   </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Luister</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echt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vraag</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door, en vat</a:t>
            </a:r>
            <a:b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samen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klopt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dat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a:t>
            </a:r>
          </a:p>
          <a:p>
            <a:pPr marL="228600" marR="0" lvl="0" indent="-182880" algn="l" defTabSz="914400" rtl="0" eaLnBrk="1" fontAlgn="auto" latinLnBrk="0" hangingPunct="1">
              <a:lnSpc>
                <a:spcPct val="90000"/>
              </a:lnSpc>
              <a:spcBef>
                <a:spcPts val="1400"/>
              </a:spcBef>
              <a:spcAft>
                <a:spcPts val="0"/>
              </a:spcAft>
              <a:buClr>
                <a:srgbClr val="A6B727"/>
              </a:buClr>
              <a:buSzPct val="80000"/>
              <a:buFontTx/>
              <a:buChar char="-"/>
              <a:tabLst/>
              <a:defRPr/>
            </a:pP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Benoem</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positieve</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zaken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a:t>
            </a:r>
            <a:b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goed</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dat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u het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vraagt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fijn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dat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u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zijn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veiligheid</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in de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gaten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houdt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u bent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een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ervaren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ouder</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wat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hielp</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eerder</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wel</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Om van je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voetstuk</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af</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te</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komen</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228600" marR="0" lvl="0" indent="-182880" algn="l" defTabSz="914400" rtl="0" eaLnBrk="1" fontAlgn="auto" latinLnBrk="0" hangingPunct="1">
              <a:lnSpc>
                <a:spcPct val="90000"/>
              </a:lnSpc>
              <a:spcBef>
                <a:spcPts val="1400"/>
              </a:spcBef>
              <a:spcAft>
                <a:spcPts val="0"/>
              </a:spcAft>
              <a:buClr>
                <a:srgbClr val="A6B727"/>
              </a:buClr>
              <a:buSzPct val="80000"/>
              <a:buFontTx/>
              <a:buChar char="-"/>
              <a:tabLst/>
              <a:defRPr/>
            </a:pP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Individualisme</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versus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wij-cultuur</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a:t>
            </a:r>
            <a:b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b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Wie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doet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het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woord</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Wie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beslist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Leg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uit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dat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mening</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van het kind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belangrijk</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is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zelf</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wat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zeggen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is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soms</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erg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ongewoon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voor</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kinderen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help ze met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vragen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knikken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en compliment)</a:t>
            </a:r>
          </a:p>
          <a:p>
            <a:pPr marL="228600" marR="0" lvl="0" indent="-182880" algn="l" defTabSz="914400" rtl="0" eaLnBrk="1" fontAlgn="auto" latinLnBrk="0" hangingPunct="1">
              <a:lnSpc>
                <a:spcPct val="90000"/>
              </a:lnSpc>
              <a:spcBef>
                <a:spcPts val="1400"/>
              </a:spcBef>
              <a:spcAft>
                <a:spcPts val="0"/>
              </a:spcAft>
              <a:buClr>
                <a:srgbClr val="A6B727"/>
              </a:buClr>
              <a:buSzPct val="80000"/>
              <a:buFontTx/>
              <a:buChar char="-"/>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Wees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bedacht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op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weinig</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kennis</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van het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lichaam</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kinderpsychologie</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infectieziekten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en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seksualiteit</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en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anticonceptie</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(mag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ik</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u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iets</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uitleggen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over…)</a:t>
            </a:r>
          </a:p>
          <a:p>
            <a:pPr marL="228600" marR="0" lvl="0" indent="-182880" algn="l" defTabSz="914400" rtl="0" eaLnBrk="1" fontAlgn="auto" latinLnBrk="0" hangingPunct="1">
              <a:lnSpc>
                <a:spcPct val="90000"/>
              </a:lnSpc>
              <a:spcBef>
                <a:spcPts val="1400"/>
              </a:spcBef>
              <a:spcAft>
                <a:spcPts val="0"/>
              </a:spcAft>
              <a:buClr>
                <a:srgbClr val="A6B727"/>
              </a:buClr>
              <a:buSzPct val="80000"/>
              <a:buFontTx/>
              <a:buChar char="-"/>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Psycho-</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educatie</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normaliseren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buiten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spelen</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bij</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regen/</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kou</a:t>
            </a: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 </a:t>
            </a:r>
            <a:r>
              <a:rPr kumimoji="0" lang="en-US" sz="1600" b="0" i="0" u="none" strike="noStrike" kern="1200" cap="none" spc="0" normalizeH="0" baseline="0" noProof="0" dirty="0" err="1">
                <a:ln>
                  <a:noFill/>
                </a:ln>
                <a:solidFill>
                  <a:srgbClr val="000000"/>
                </a:solidFill>
                <a:effectLst/>
                <a:uLnTx/>
                <a:uFillTx/>
                <a:latin typeface="Corbel" panose="020B0503020204020204"/>
                <a:ea typeface="+mn-ea"/>
                <a:cs typeface="+mn-cs"/>
              </a:rPr>
              <a:t>slaaprituelen</a:t>
            </a:r>
            <a:r>
              <a:rPr lang="en-US" sz="1600" dirty="0">
                <a:solidFill>
                  <a:srgbClr val="000000"/>
                </a:solidFill>
                <a:latin typeface="Corbel" panose="020B0503020204020204"/>
              </a:rPr>
              <a:t>, </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228600" marR="0" lvl="0" indent="-182880" algn="l" defTabSz="914400" rtl="0" eaLnBrk="1" fontAlgn="auto" latinLnBrk="0" hangingPunct="1">
              <a:lnSpc>
                <a:spcPct val="90000"/>
              </a:lnSpc>
              <a:spcBef>
                <a:spcPts val="1400"/>
              </a:spcBef>
              <a:spcAft>
                <a:spcPts val="0"/>
              </a:spcAft>
              <a:buClr>
                <a:srgbClr val="A6B727"/>
              </a:buClr>
              <a:buSzPct val="80000"/>
              <a:buFontTx/>
              <a:buChar char="-"/>
              <a:tabLst/>
              <a:defRPr/>
            </a:pPr>
            <a:br>
              <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rPr>
            </a:br>
            <a:endParaRPr kumimoji="0" lang="en-US" sz="14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a:buFontTx/>
              <a:buChar char="-"/>
            </a:pPr>
            <a:br>
              <a:rPr lang="en-US" sz="2000" dirty="0">
                <a:solidFill>
                  <a:schemeClr val="tx1"/>
                </a:solidFill>
              </a:rPr>
            </a:br>
            <a:endParaRPr lang="en-US" sz="2000" dirty="0">
              <a:solidFill>
                <a:schemeClr val="tx1"/>
              </a:solidFill>
            </a:endParaRPr>
          </a:p>
          <a:p>
            <a:pPr>
              <a:buFontTx/>
              <a:buChar char="-"/>
            </a:pPr>
            <a:endParaRPr lang="en-US" sz="2000" dirty="0">
              <a:solidFill>
                <a:schemeClr val="tx1"/>
              </a:solidFill>
            </a:endParaRPr>
          </a:p>
        </p:txBody>
      </p:sp>
    </p:spTree>
    <p:extLst>
      <p:ext uri="{BB962C8B-B14F-4D97-AF65-F5344CB8AC3E}">
        <p14:creationId xmlns:p14="http://schemas.microsoft.com/office/powerpoint/2010/main" val="82496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4D392-A705-040C-CC74-6BFFD7E3C5AA}"/>
              </a:ext>
            </a:extLst>
          </p:cNvPr>
          <p:cNvSpPr>
            <a:spLocks noGrp="1"/>
          </p:cNvSpPr>
          <p:nvPr>
            <p:ph type="title"/>
          </p:nvPr>
        </p:nvSpPr>
        <p:spPr/>
        <p:txBody>
          <a:bodyPr/>
          <a:lstStyle/>
          <a:p>
            <a:r>
              <a:rPr lang="nl-NL" dirty="0"/>
              <a:t>          Ouderschap in moeilijke tijden</a:t>
            </a:r>
          </a:p>
        </p:txBody>
      </p:sp>
      <p:sp>
        <p:nvSpPr>
          <p:cNvPr id="3" name="Tijdelijke aanduiding voor inhoud 2">
            <a:extLst>
              <a:ext uri="{FF2B5EF4-FFF2-40B4-BE49-F238E27FC236}">
                <a16:creationId xmlns:a16="http://schemas.microsoft.com/office/drawing/2014/main" id="{005F0B47-5206-D96A-9A4F-43E0D6DF24D9}"/>
              </a:ext>
            </a:extLst>
          </p:cNvPr>
          <p:cNvSpPr>
            <a:spLocks noGrp="1"/>
          </p:cNvSpPr>
          <p:nvPr>
            <p:ph idx="1"/>
          </p:nvPr>
        </p:nvSpPr>
        <p:spPr/>
        <p:txBody>
          <a:bodyPr/>
          <a:lstStyle/>
          <a:p>
            <a:pPr marL="45720" indent="0">
              <a:buNone/>
            </a:pPr>
            <a:endParaRPr lang="nl-NL" dirty="0">
              <a:solidFill>
                <a:schemeClr val="tx1"/>
              </a:solidFill>
            </a:endParaRPr>
          </a:p>
          <a:p>
            <a:pPr marL="45720" indent="0">
              <a:buNone/>
            </a:pPr>
            <a:r>
              <a:rPr lang="nl-NL" dirty="0">
                <a:solidFill>
                  <a:schemeClr val="tx1"/>
                </a:solidFill>
              </a:rPr>
              <a:t>  </a:t>
            </a:r>
            <a:r>
              <a:rPr lang="nl-NL" sz="2400" dirty="0">
                <a:solidFill>
                  <a:schemeClr val="tx1"/>
                </a:solidFill>
              </a:rPr>
              <a:t>  vasthouden aan wat je kent:</a:t>
            </a:r>
            <a:br>
              <a:rPr lang="nl-NL" sz="2400" dirty="0">
                <a:solidFill>
                  <a:schemeClr val="tx1"/>
                </a:solidFill>
              </a:rPr>
            </a:br>
            <a:r>
              <a:rPr lang="nl-NL" sz="2400" dirty="0">
                <a:solidFill>
                  <a:schemeClr val="tx1"/>
                </a:solidFill>
              </a:rPr>
              <a:t>         </a:t>
            </a:r>
            <a:r>
              <a:rPr lang="nl-NL" sz="1800" dirty="0">
                <a:solidFill>
                  <a:schemeClr val="tx1"/>
                </a:solidFill>
              </a:rPr>
              <a:t>*</a:t>
            </a:r>
            <a:r>
              <a:rPr lang="nl-NL" sz="2400" dirty="0">
                <a:solidFill>
                  <a:schemeClr val="tx1"/>
                </a:solidFill>
              </a:rPr>
              <a:t> </a:t>
            </a:r>
            <a:r>
              <a:rPr lang="nl-NL" sz="1800" dirty="0">
                <a:solidFill>
                  <a:schemeClr val="tx1"/>
                </a:solidFill>
              </a:rPr>
              <a:t>normen en waarden  (wij cultuur, kleding, geen schande brengen over de familie)</a:t>
            </a:r>
            <a:br>
              <a:rPr lang="nl-NL" sz="1800" dirty="0">
                <a:solidFill>
                  <a:schemeClr val="tx1"/>
                </a:solidFill>
              </a:rPr>
            </a:br>
            <a:r>
              <a:rPr lang="nl-NL" sz="1800" dirty="0">
                <a:solidFill>
                  <a:schemeClr val="tx1"/>
                </a:solidFill>
              </a:rPr>
              <a:t>            *  gedragsregels en respect naar ouders</a:t>
            </a:r>
            <a:br>
              <a:rPr lang="nl-NL" sz="1800" dirty="0">
                <a:solidFill>
                  <a:schemeClr val="tx1"/>
                </a:solidFill>
              </a:rPr>
            </a:br>
            <a:r>
              <a:rPr lang="nl-NL" sz="1800" dirty="0">
                <a:solidFill>
                  <a:schemeClr val="tx1"/>
                </a:solidFill>
              </a:rPr>
              <a:t>            *  voeding</a:t>
            </a:r>
          </a:p>
          <a:p>
            <a:pPr marL="45720" indent="0">
              <a:buNone/>
            </a:pPr>
            <a:r>
              <a:rPr lang="nl-NL" sz="1800" dirty="0">
                <a:solidFill>
                  <a:schemeClr val="tx1"/>
                </a:solidFill>
              </a:rPr>
              <a:t>     </a:t>
            </a:r>
            <a:r>
              <a:rPr lang="nl-NL" sz="2400" dirty="0">
                <a:solidFill>
                  <a:schemeClr val="tx1"/>
                </a:solidFill>
              </a:rPr>
              <a:t>getraumatiseerde kinderen:</a:t>
            </a:r>
            <a:br>
              <a:rPr lang="nl-NL" sz="2400" dirty="0">
                <a:solidFill>
                  <a:schemeClr val="tx1"/>
                </a:solidFill>
              </a:rPr>
            </a:br>
            <a:r>
              <a:rPr lang="nl-NL" sz="2400" dirty="0">
                <a:solidFill>
                  <a:schemeClr val="tx1"/>
                </a:solidFill>
              </a:rPr>
              <a:t>         </a:t>
            </a:r>
            <a:r>
              <a:rPr lang="nl-NL" sz="1800" dirty="0">
                <a:solidFill>
                  <a:schemeClr val="tx1"/>
                </a:solidFill>
              </a:rPr>
              <a:t>* ouders willen nieuw verdriet vermijden (toegeven, minder grenzen, meer snoep)</a:t>
            </a:r>
            <a:br>
              <a:rPr lang="nl-NL" sz="1800" dirty="0">
                <a:solidFill>
                  <a:schemeClr val="tx1"/>
                </a:solidFill>
              </a:rPr>
            </a:br>
            <a:r>
              <a:rPr lang="nl-NL" sz="1800" dirty="0">
                <a:solidFill>
                  <a:schemeClr val="tx1"/>
                </a:solidFill>
              </a:rPr>
              <a:t>            * troosten is moeilijk als je zelf niet goed voelt: ontkenning, minder sensitief/behulpzaam</a:t>
            </a:r>
            <a:br>
              <a:rPr lang="nl-NL" sz="1800" dirty="0">
                <a:solidFill>
                  <a:schemeClr val="tx1"/>
                </a:solidFill>
              </a:rPr>
            </a:br>
            <a:r>
              <a:rPr lang="nl-NL" sz="1800" dirty="0">
                <a:solidFill>
                  <a:schemeClr val="tx1"/>
                </a:solidFill>
              </a:rPr>
              <a:t>                       of juist mee gaan met de emotie</a:t>
            </a:r>
            <a:br>
              <a:rPr lang="nl-NL" sz="1800" dirty="0">
                <a:solidFill>
                  <a:schemeClr val="tx1"/>
                </a:solidFill>
              </a:rPr>
            </a:br>
            <a:r>
              <a:rPr lang="nl-NL" sz="1800" dirty="0">
                <a:solidFill>
                  <a:schemeClr val="tx1"/>
                </a:solidFill>
              </a:rPr>
              <a:t>            * loyaliteit en </a:t>
            </a:r>
            <a:r>
              <a:rPr lang="nl-NL" sz="1800" dirty="0" err="1">
                <a:solidFill>
                  <a:schemeClr val="tx1"/>
                </a:solidFill>
              </a:rPr>
              <a:t>parentificatie</a:t>
            </a:r>
            <a:r>
              <a:rPr lang="nl-NL" sz="1800" dirty="0">
                <a:solidFill>
                  <a:schemeClr val="tx1"/>
                </a:solidFill>
              </a:rPr>
              <a:t> om ouders te sparen</a:t>
            </a:r>
            <a:br>
              <a:rPr lang="nl-NL" sz="1800" dirty="0">
                <a:solidFill>
                  <a:schemeClr val="tx1"/>
                </a:solidFill>
              </a:rPr>
            </a:br>
            <a:r>
              <a:rPr lang="nl-NL" sz="1800" dirty="0">
                <a:solidFill>
                  <a:schemeClr val="tx1"/>
                </a:solidFill>
              </a:rPr>
              <a:t>            * soms irreële schuldgevoelens over reden migratie en verdriet van ouders</a:t>
            </a:r>
            <a:endParaRPr lang="nl-NL" sz="2400" dirty="0">
              <a:solidFill>
                <a:schemeClr val="tx1"/>
              </a:solidFill>
            </a:endParaRPr>
          </a:p>
        </p:txBody>
      </p:sp>
    </p:spTree>
    <p:extLst>
      <p:ext uri="{BB962C8B-B14F-4D97-AF65-F5344CB8AC3E}">
        <p14:creationId xmlns:p14="http://schemas.microsoft.com/office/powerpoint/2010/main" val="1826560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BE953-5DEF-D0A6-22F3-0DABC86F1470}"/>
              </a:ext>
            </a:extLst>
          </p:cNvPr>
          <p:cNvSpPr>
            <a:spLocks noGrp="1"/>
          </p:cNvSpPr>
          <p:nvPr>
            <p:ph type="title"/>
          </p:nvPr>
        </p:nvSpPr>
        <p:spPr>
          <a:xfrm>
            <a:off x="1143000" y="609600"/>
            <a:ext cx="9875520" cy="345440"/>
          </a:xfrm>
        </p:spPr>
        <p:txBody>
          <a:bodyPr>
            <a:normAutofit/>
          </a:bodyPr>
          <a:lstStyle/>
          <a:p>
            <a:r>
              <a:rPr lang="nl-NL" sz="800"/>
              <a:t>.</a:t>
            </a:r>
            <a:endParaRPr lang="nl-NL" sz="800" dirty="0"/>
          </a:p>
        </p:txBody>
      </p:sp>
      <p:pic>
        <p:nvPicPr>
          <p:cNvPr id="4" name="Tijdelijke aanduiding voor inhoud 3">
            <a:extLst>
              <a:ext uri="{FF2B5EF4-FFF2-40B4-BE49-F238E27FC236}">
                <a16:creationId xmlns:a16="http://schemas.microsoft.com/office/drawing/2014/main" id="{04766BCC-5469-2461-8279-4FD272FC5BD4}"/>
              </a:ext>
            </a:extLst>
          </p:cNvPr>
          <p:cNvPicPr>
            <a:picLocks noGrp="1" noChangeAspect="1"/>
          </p:cNvPicPr>
          <p:nvPr>
            <p:ph idx="1"/>
          </p:nvPr>
        </p:nvPicPr>
        <p:blipFill>
          <a:blip r:embed="rId2"/>
          <a:stretch>
            <a:fillRect/>
          </a:stretch>
        </p:blipFill>
        <p:spPr>
          <a:xfrm>
            <a:off x="1645920" y="955040"/>
            <a:ext cx="8087360" cy="5140960"/>
          </a:xfrm>
          <a:prstGeom prst="rect">
            <a:avLst/>
          </a:prstGeom>
        </p:spPr>
      </p:pic>
    </p:spTree>
    <p:extLst>
      <p:ext uri="{BB962C8B-B14F-4D97-AF65-F5344CB8AC3E}">
        <p14:creationId xmlns:p14="http://schemas.microsoft.com/office/powerpoint/2010/main" val="288389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5A236-83FE-B6CE-97FC-44B5231D5026}"/>
              </a:ext>
            </a:extLst>
          </p:cNvPr>
          <p:cNvSpPr>
            <a:spLocks noGrp="1"/>
          </p:cNvSpPr>
          <p:nvPr>
            <p:ph type="title"/>
          </p:nvPr>
        </p:nvSpPr>
        <p:spPr/>
        <p:txBody>
          <a:bodyPr/>
          <a:lstStyle/>
          <a:p>
            <a:r>
              <a:rPr lang="nl-NL" dirty="0"/>
              <a:t>                              Tips en tricks 1</a:t>
            </a:r>
          </a:p>
        </p:txBody>
      </p:sp>
      <p:sp>
        <p:nvSpPr>
          <p:cNvPr id="3" name="Tijdelijke aanduiding voor inhoud 2">
            <a:extLst>
              <a:ext uri="{FF2B5EF4-FFF2-40B4-BE49-F238E27FC236}">
                <a16:creationId xmlns:a16="http://schemas.microsoft.com/office/drawing/2014/main" id="{F5209594-7552-9D03-27CF-0E131C8D0CF8}"/>
              </a:ext>
            </a:extLst>
          </p:cNvPr>
          <p:cNvSpPr>
            <a:spLocks noGrp="1"/>
          </p:cNvSpPr>
          <p:nvPr>
            <p:ph idx="1"/>
          </p:nvPr>
        </p:nvSpPr>
        <p:spPr/>
        <p:txBody>
          <a:bodyPr>
            <a:normAutofit fontScale="92500"/>
          </a:bodyPr>
          <a:lstStyle/>
          <a:p>
            <a:pPr marL="45720" indent="0">
              <a:buNone/>
            </a:pPr>
            <a:r>
              <a:rPr lang="nl-NL" dirty="0">
                <a:solidFill>
                  <a:schemeClr val="tx1"/>
                </a:solidFill>
              </a:rPr>
              <a:t>-stel je voor met je naam én functie</a:t>
            </a:r>
            <a:br>
              <a:rPr lang="nl-NL" dirty="0">
                <a:solidFill>
                  <a:schemeClr val="tx1"/>
                </a:solidFill>
              </a:rPr>
            </a:br>
            <a:r>
              <a:rPr lang="nl-NL" dirty="0">
                <a:solidFill>
                  <a:schemeClr val="tx1"/>
                </a:solidFill>
              </a:rPr>
              <a:t>-maak gebruik van tolken (kost meer tijd, maar je wint in kwaliteit/wederzijds begrip)</a:t>
            </a:r>
            <a:br>
              <a:rPr lang="nl-NL" dirty="0">
                <a:solidFill>
                  <a:schemeClr val="tx1"/>
                </a:solidFill>
              </a:rPr>
            </a:br>
            <a:r>
              <a:rPr lang="nl-NL" dirty="0">
                <a:solidFill>
                  <a:schemeClr val="tx1"/>
                </a:solidFill>
              </a:rPr>
              <a:t>-open en belangstellende houding, met respect kan je alles vragen</a:t>
            </a:r>
            <a:br>
              <a:rPr lang="nl-NL" dirty="0">
                <a:solidFill>
                  <a:schemeClr val="tx1"/>
                </a:solidFill>
              </a:rPr>
            </a:br>
            <a:r>
              <a:rPr lang="nl-NL" dirty="0">
                <a:solidFill>
                  <a:schemeClr val="tx1"/>
                </a:solidFill>
              </a:rPr>
              <a:t>-wees je bewust en maak gebruik van je non-verbale communicatie</a:t>
            </a:r>
            <a:br>
              <a:rPr lang="nl-NL" dirty="0">
                <a:solidFill>
                  <a:schemeClr val="tx1"/>
                </a:solidFill>
              </a:rPr>
            </a:br>
            <a:r>
              <a:rPr lang="nl-NL" dirty="0">
                <a:solidFill>
                  <a:schemeClr val="tx1"/>
                </a:solidFill>
              </a:rPr>
              <a:t>-leer eens een begroeting of afscheidswoord in de taal van je cliënt</a:t>
            </a:r>
          </a:p>
          <a:p>
            <a:pPr marL="45720" indent="0">
              <a:buNone/>
            </a:pPr>
            <a:r>
              <a:rPr lang="nl-NL" dirty="0">
                <a:solidFill>
                  <a:schemeClr val="tx1"/>
                </a:solidFill>
              </a:rPr>
              <a:t>-Als er een vaag antwoord kwam bij evaluatie van je adviezen kan het zijn dat men te beleefd was om je tegen te spreken, er andere zaken in de weg staan: probeer daar met geduld achter te komen en vraag hoe je het kan aanpassen zodat het wel haalbaar wordt. Verandering gaat in kleine stapjes.</a:t>
            </a:r>
          </a:p>
          <a:p>
            <a:pPr marL="45720" indent="0">
              <a:buNone/>
            </a:pPr>
            <a:r>
              <a:rPr lang="nl-NL" dirty="0">
                <a:solidFill>
                  <a:schemeClr val="tx1"/>
                </a:solidFill>
              </a:rPr>
              <a:t>-Recht aan kijken of assertiviteit naar een </a:t>
            </a:r>
            <a:r>
              <a:rPr lang="nl-NL" dirty="0" err="1">
                <a:solidFill>
                  <a:schemeClr val="tx1"/>
                </a:solidFill>
              </a:rPr>
              <a:t>gezagspersoon</a:t>
            </a:r>
            <a:r>
              <a:rPr lang="nl-NL" dirty="0">
                <a:solidFill>
                  <a:schemeClr val="tx1"/>
                </a:solidFill>
              </a:rPr>
              <a:t> is in veel culturen bijzonder onbeleefd, dus als je dat graag wil moet je er iets over uitleggen en vragen of cliënt dat akkoord vindt. </a:t>
            </a:r>
            <a:r>
              <a:rPr lang="nl-NL" dirty="0" err="1">
                <a:solidFill>
                  <a:schemeClr val="tx1"/>
                </a:solidFill>
              </a:rPr>
              <a:t>Handschudden</a:t>
            </a:r>
            <a:r>
              <a:rPr lang="nl-NL" dirty="0">
                <a:solidFill>
                  <a:schemeClr val="tx1"/>
                </a:solidFill>
              </a:rPr>
              <a:t> wordt soms ook als ongewenst ervaren.</a:t>
            </a:r>
            <a:br>
              <a:rPr lang="nl-NL" dirty="0">
                <a:solidFill>
                  <a:schemeClr val="tx1"/>
                </a:solidFill>
              </a:rPr>
            </a:br>
            <a:endParaRPr lang="nl-NL" dirty="0">
              <a:solidFill>
                <a:schemeClr val="tx1"/>
              </a:solidFill>
            </a:endParaRPr>
          </a:p>
          <a:p>
            <a:pPr marL="45720" indent="0">
              <a:buNone/>
            </a:pPr>
            <a:endParaRPr lang="nl-NL" dirty="0">
              <a:solidFill>
                <a:schemeClr val="tx1"/>
              </a:solidFill>
            </a:endParaRPr>
          </a:p>
        </p:txBody>
      </p:sp>
    </p:spTree>
    <p:extLst>
      <p:ext uri="{BB962C8B-B14F-4D97-AF65-F5344CB8AC3E}">
        <p14:creationId xmlns:p14="http://schemas.microsoft.com/office/powerpoint/2010/main" val="282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C7131-3622-9110-6B69-EACF95460BA3}"/>
              </a:ext>
            </a:extLst>
          </p:cNvPr>
          <p:cNvSpPr>
            <a:spLocks noGrp="1"/>
          </p:cNvSpPr>
          <p:nvPr>
            <p:ph type="title"/>
          </p:nvPr>
        </p:nvSpPr>
        <p:spPr>
          <a:xfrm>
            <a:off x="1143000" y="609600"/>
            <a:ext cx="9875520" cy="243840"/>
          </a:xfrm>
        </p:spPr>
        <p:txBody>
          <a:bodyPr>
            <a:normAutofit/>
          </a:bodyPr>
          <a:lstStyle/>
          <a:p>
            <a:r>
              <a:rPr lang="nl-NL" sz="800" dirty="0"/>
              <a:t>.</a:t>
            </a:r>
          </a:p>
        </p:txBody>
      </p:sp>
      <p:pic>
        <p:nvPicPr>
          <p:cNvPr id="5" name="Tijdelijke aanduiding voor inhoud 4" descr="Afbeelding met grond, lucht, persoon, buiten">
            <a:extLst>
              <a:ext uri="{FF2B5EF4-FFF2-40B4-BE49-F238E27FC236}">
                <a16:creationId xmlns:a16="http://schemas.microsoft.com/office/drawing/2014/main" id="{D2487B7A-0F57-113D-0488-D7C00FA758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3560" y="731520"/>
            <a:ext cx="8564880" cy="5697771"/>
          </a:xfrm>
        </p:spPr>
      </p:pic>
    </p:spTree>
    <p:extLst>
      <p:ext uri="{BB962C8B-B14F-4D97-AF65-F5344CB8AC3E}">
        <p14:creationId xmlns:p14="http://schemas.microsoft.com/office/powerpoint/2010/main" val="187616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9A306-2F33-39E8-264F-5AE3D215D76F}"/>
              </a:ext>
            </a:extLst>
          </p:cNvPr>
          <p:cNvSpPr>
            <a:spLocks noGrp="1"/>
          </p:cNvSpPr>
          <p:nvPr>
            <p:ph type="title"/>
          </p:nvPr>
        </p:nvSpPr>
        <p:spPr>
          <a:xfrm>
            <a:off x="1451580" y="1138228"/>
            <a:ext cx="3892579" cy="3858767"/>
          </a:xfrm>
        </p:spPr>
        <p:txBody>
          <a:bodyPr anchor="ctr">
            <a:normAutofit/>
          </a:bodyPr>
          <a:lstStyle/>
          <a:p>
            <a:r>
              <a:rPr lang="nl-NL" sz="3600"/>
              <a:t> </a:t>
            </a:r>
            <a:r>
              <a:rPr lang="nl-NL"/>
              <a:t>geen belangen-verstrengeling, subsidies</a:t>
            </a:r>
            <a:endParaRPr lang="nl-NL" dirty="0"/>
          </a:p>
        </p:txBody>
      </p:sp>
      <p:pic>
        <p:nvPicPr>
          <p:cNvPr id="4" name="Tijdelijke aanduiding voor inhoud 3">
            <a:extLst>
              <a:ext uri="{FF2B5EF4-FFF2-40B4-BE49-F238E27FC236}">
                <a16:creationId xmlns:a16="http://schemas.microsoft.com/office/drawing/2014/main" id="{2E92E12D-01AA-45BE-4442-046234379C93}"/>
              </a:ext>
            </a:extLst>
          </p:cNvPr>
          <p:cNvPicPr>
            <a:picLocks noGrp="1" noChangeAspect="1"/>
          </p:cNvPicPr>
          <p:nvPr>
            <p:ph idx="1"/>
          </p:nvPr>
        </p:nvPicPr>
        <p:blipFill>
          <a:blip r:embed="rId2"/>
          <a:stretch>
            <a:fillRect/>
          </a:stretch>
        </p:blipFill>
        <p:spPr>
          <a:xfrm>
            <a:off x="6773190" y="1138238"/>
            <a:ext cx="3063633" cy="3859212"/>
          </a:xfrm>
          <a:prstGeom prst="rect">
            <a:avLst/>
          </a:prstGeom>
        </p:spPr>
      </p:pic>
    </p:spTree>
    <p:extLst>
      <p:ext uri="{BB962C8B-B14F-4D97-AF65-F5344CB8AC3E}">
        <p14:creationId xmlns:p14="http://schemas.microsoft.com/office/powerpoint/2010/main" val="598237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descr="Digitale financiële grafiek">
            <a:extLst>
              <a:ext uri="{FF2B5EF4-FFF2-40B4-BE49-F238E27FC236}">
                <a16:creationId xmlns:a16="http://schemas.microsoft.com/office/drawing/2014/main" id="{B5F5FADE-FE5A-511D-ADA6-C6E35874C0F5}"/>
              </a:ext>
            </a:extLst>
          </p:cNvPr>
          <p:cNvPicPr>
            <a:picLocks noChangeAspect="1"/>
          </p:cNvPicPr>
          <p:nvPr/>
        </p:nvPicPr>
        <p:blipFill rotWithShape="1">
          <a:blip r:embed="rId2">
            <a:duotone>
              <a:schemeClr val="bg2">
                <a:shade val="45000"/>
                <a:satMod val="135000"/>
              </a:schemeClr>
              <a:prstClr val="white"/>
            </a:duotone>
            <a:alphaModFix amt="25000"/>
          </a:blip>
          <a:srcRect/>
          <a:stretch/>
        </p:blipFill>
        <p:spPr>
          <a:xfrm>
            <a:off x="20" y="-152390"/>
            <a:ext cx="12191980" cy="6857990"/>
          </a:xfrm>
          <a:prstGeom prst="rect">
            <a:avLst/>
          </a:prstGeom>
        </p:spPr>
      </p:pic>
      <p:sp>
        <p:nvSpPr>
          <p:cNvPr id="2" name="Titel 1">
            <a:extLst>
              <a:ext uri="{FF2B5EF4-FFF2-40B4-BE49-F238E27FC236}">
                <a16:creationId xmlns:a16="http://schemas.microsoft.com/office/drawing/2014/main" id="{F02F4810-3A33-88A3-A6FA-2C9391B34FF4}"/>
              </a:ext>
            </a:extLst>
          </p:cNvPr>
          <p:cNvSpPr>
            <a:spLocks noGrp="1"/>
          </p:cNvSpPr>
          <p:nvPr>
            <p:ph type="title"/>
          </p:nvPr>
        </p:nvSpPr>
        <p:spPr>
          <a:xfrm>
            <a:off x="254000" y="1300785"/>
            <a:ext cx="8829040" cy="2509213"/>
          </a:xfrm>
        </p:spPr>
        <p:txBody>
          <a:bodyPr vert="horz" lIns="91440" tIns="45720" rIns="91440" bIns="45720" rtlCol="0" anchor="b" anchorCtr="1">
            <a:normAutofit/>
          </a:bodyPr>
          <a:lstStyle/>
          <a:p>
            <a:r>
              <a:rPr lang="en-US" sz="4800" dirty="0"/>
              <a:t>het JGZ </a:t>
            </a:r>
            <a:r>
              <a:rPr lang="en-US" sz="4800" dirty="0" err="1"/>
              <a:t>programma</a:t>
            </a:r>
            <a:r>
              <a:rPr lang="en-US" sz="4800" dirty="0"/>
              <a:t> is </a:t>
            </a:r>
            <a:r>
              <a:rPr lang="en-US" sz="4800" dirty="0" err="1"/>
              <a:t>iets</a:t>
            </a:r>
            <a:r>
              <a:rPr lang="en-US" sz="4800" dirty="0"/>
              <a:t> </a:t>
            </a:r>
            <a:r>
              <a:rPr lang="en-US" sz="4800" dirty="0" err="1"/>
              <a:t>aangepast</a:t>
            </a:r>
            <a:endParaRPr lang="en-US" sz="4800" dirty="0"/>
          </a:p>
        </p:txBody>
      </p:sp>
    </p:spTree>
    <p:extLst>
      <p:ext uri="{BB962C8B-B14F-4D97-AF65-F5344CB8AC3E}">
        <p14:creationId xmlns:p14="http://schemas.microsoft.com/office/powerpoint/2010/main" val="12760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el 1">
            <a:extLst>
              <a:ext uri="{FF2B5EF4-FFF2-40B4-BE49-F238E27FC236}">
                <a16:creationId xmlns:a16="http://schemas.microsoft.com/office/drawing/2014/main" id="{6477349A-A808-3F5C-5A41-B445007160AC}"/>
              </a:ext>
            </a:extLst>
          </p:cNvPr>
          <p:cNvSpPr>
            <a:spLocks noGrp="1"/>
          </p:cNvSpPr>
          <p:nvPr>
            <p:ph type="title"/>
          </p:nvPr>
        </p:nvSpPr>
        <p:spPr>
          <a:xfrm>
            <a:off x="1333502" y="609600"/>
            <a:ext cx="8596668" cy="658550"/>
          </a:xfrm>
        </p:spPr>
        <p:txBody>
          <a:bodyPr>
            <a:normAutofit/>
          </a:bodyPr>
          <a:lstStyle/>
          <a:p>
            <a:r>
              <a:rPr lang="nl-NL" dirty="0"/>
              <a:t>             Nieuwkomers intake</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ijdelijke aanduiding voor inhoud 2">
            <a:extLst>
              <a:ext uri="{FF2B5EF4-FFF2-40B4-BE49-F238E27FC236}">
                <a16:creationId xmlns:a16="http://schemas.microsoft.com/office/drawing/2014/main" id="{13E6E3CF-05AF-C847-95EE-2E7DD873C7D5}"/>
              </a:ext>
            </a:extLst>
          </p:cNvPr>
          <p:cNvSpPr>
            <a:spLocks noGrp="1"/>
          </p:cNvSpPr>
          <p:nvPr>
            <p:ph idx="1"/>
          </p:nvPr>
        </p:nvSpPr>
        <p:spPr>
          <a:xfrm>
            <a:off x="1333502" y="1405204"/>
            <a:ext cx="8470898" cy="4184646"/>
          </a:xfrm>
        </p:spPr>
        <p:txBody>
          <a:bodyPr>
            <a:normAutofit/>
          </a:bodyPr>
          <a:lstStyle/>
          <a:p>
            <a:pPr marL="0" indent="0">
              <a:buNone/>
            </a:pPr>
            <a:r>
              <a:rPr lang="nl-NL" sz="2000" dirty="0"/>
              <a:t>                           </a:t>
            </a:r>
          </a:p>
          <a:p>
            <a:pPr marL="0" indent="0">
              <a:buNone/>
            </a:pPr>
            <a:r>
              <a:rPr lang="nl-NL" sz="2000" dirty="0"/>
              <a:t>         60 minuten uitgebreide anamnese door de verpleegkundige</a:t>
            </a:r>
          </a:p>
          <a:p>
            <a:pPr marL="0" indent="0">
              <a:buNone/>
            </a:pPr>
            <a:br>
              <a:rPr lang="nl-NL" sz="2000" dirty="0"/>
            </a:br>
            <a:r>
              <a:rPr lang="nl-NL" sz="2000" dirty="0"/>
              <a:t>     -   uitleg JGZ in Nederland/ het AZC, tekenen toestemming</a:t>
            </a:r>
            <a:br>
              <a:rPr lang="nl-NL" sz="2000" dirty="0"/>
            </a:br>
            <a:r>
              <a:rPr lang="nl-NL" sz="2000" dirty="0"/>
              <a:t>     -   Voorgeschiedenis (medisch, vluchtverhaal, familie)</a:t>
            </a:r>
            <a:br>
              <a:rPr lang="nl-NL" sz="2000" dirty="0"/>
            </a:br>
            <a:r>
              <a:rPr lang="nl-NL" sz="2000" dirty="0"/>
              <a:t>     -   huidige klachten, zorgen</a:t>
            </a:r>
            <a:br>
              <a:rPr lang="nl-NL" sz="2000" dirty="0"/>
            </a:br>
            <a:r>
              <a:rPr lang="nl-NL" sz="2000" dirty="0"/>
              <a:t>     -   wegen, meten, visustest (vanaf 3 </a:t>
            </a:r>
            <a:r>
              <a:rPr lang="nl-NL" sz="2000" dirty="0" err="1"/>
              <a:t>jr</a:t>
            </a:r>
            <a:r>
              <a:rPr lang="nl-NL" sz="2000" dirty="0"/>
              <a:t>) en audiometrie (vanaf 6jr)  </a:t>
            </a:r>
            <a:br>
              <a:rPr lang="nl-NL" sz="2000" dirty="0"/>
            </a:br>
            <a:r>
              <a:rPr lang="nl-NL" sz="2000" dirty="0"/>
              <a:t>              </a:t>
            </a:r>
            <a:br>
              <a:rPr lang="nl-NL" sz="2000" dirty="0"/>
            </a:br>
            <a:r>
              <a:rPr lang="nl-NL" sz="2000" dirty="0"/>
              <a:t>     indien gewenst adviezen betreffende opvoeding, eetproblemen,</a:t>
            </a:r>
            <a:br>
              <a:rPr lang="nl-NL" sz="2000" dirty="0"/>
            </a:br>
            <a:r>
              <a:rPr lang="nl-NL" sz="2000" dirty="0"/>
              <a:t>     slaapproblemen, angst, bedplassen, voeding, Vitamine D (mee </a:t>
            </a:r>
            <a:br>
              <a:rPr lang="nl-NL" sz="2000" dirty="0"/>
            </a:br>
            <a:r>
              <a:rPr lang="nl-NL" sz="2000" dirty="0"/>
              <a:t>     geven), geschikte winkels, veiligheid etc.</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107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el 1">
            <a:extLst>
              <a:ext uri="{FF2B5EF4-FFF2-40B4-BE49-F238E27FC236}">
                <a16:creationId xmlns:a16="http://schemas.microsoft.com/office/drawing/2014/main" id="{37163FFA-C980-ECDE-7F06-E8561AA903E2}"/>
              </a:ext>
            </a:extLst>
          </p:cNvPr>
          <p:cNvSpPr>
            <a:spLocks noGrp="1"/>
          </p:cNvSpPr>
          <p:nvPr>
            <p:ph type="title"/>
          </p:nvPr>
        </p:nvSpPr>
        <p:spPr>
          <a:xfrm>
            <a:off x="1333502" y="609600"/>
            <a:ext cx="8596668" cy="1320800"/>
          </a:xfrm>
        </p:spPr>
        <p:txBody>
          <a:bodyPr>
            <a:normAutofit/>
          </a:bodyPr>
          <a:lstStyle/>
          <a:p>
            <a:r>
              <a:rPr lang="nl-NL" dirty="0"/>
              <a:t>       Het lichamelijk onderzoek</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ijdelijke aanduiding voor inhoud 2">
            <a:extLst>
              <a:ext uri="{FF2B5EF4-FFF2-40B4-BE49-F238E27FC236}">
                <a16:creationId xmlns:a16="http://schemas.microsoft.com/office/drawing/2014/main" id="{7C136290-0CD4-6BE7-4682-EDDE2C4DC1BF}"/>
              </a:ext>
            </a:extLst>
          </p:cNvPr>
          <p:cNvSpPr>
            <a:spLocks noGrp="1"/>
          </p:cNvSpPr>
          <p:nvPr>
            <p:ph idx="1"/>
          </p:nvPr>
        </p:nvSpPr>
        <p:spPr>
          <a:xfrm>
            <a:off x="1333502" y="2160590"/>
            <a:ext cx="8470898" cy="3429260"/>
          </a:xfrm>
        </p:spPr>
        <p:txBody>
          <a:bodyPr>
            <a:normAutofit/>
          </a:bodyPr>
          <a:lstStyle/>
          <a:p>
            <a:pPr marL="0" indent="0">
              <a:buNone/>
            </a:pPr>
            <a:r>
              <a:rPr lang="nl-NL"/>
              <a:t>                        60 minuten bij de jeugdarts</a:t>
            </a:r>
          </a:p>
          <a:p>
            <a:endParaRPr lang="nl-NL"/>
          </a:p>
          <a:p>
            <a:pPr marL="0" indent="0">
              <a:buNone/>
            </a:pPr>
            <a:r>
              <a:rPr lang="nl-NL"/>
              <a:t>         - uitleg eigen functie en GZA (</a:t>
            </a:r>
            <a:r>
              <a:rPr lang="nl-NL" err="1"/>
              <a:t>GezondheidsZorg</a:t>
            </a:r>
            <a:r>
              <a:rPr lang="nl-NL"/>
              <a:t> Asielzoekers)</a:t>
            </a:r>
            <a:br>
              <a:rPr lang="nl-NL"/>
            </a:br>
            <a:r>
              <a:rPr lang="nl-NL"/>
              <a:t>         - evaluatie intake, positieve punten benoemen, groei</a:t>
            </a:r>
            <a:br>
              <a:rPr lang="nl-NL"/>
            </a:br>
            <a:r>
              <a:rPr lang="nl-NL"/>
              <a:t>                en verder ingaan op de klachten (fysiek/psychisch)</a:t>
            </a:r>
            <a:br>
              <a:rPr lang="nl-NL"/>
            </a:br>
            <a:r>
              <a:rPr lang="nl-NL"/>
              <a:t>         - lichamelijk onderzoek met tevoren uitleg en sensitiviteit</a:t>
            </a:r>
            <a:br>
              <a:rPr lang="nl-NL"/>
            </a:br>
            <a:r>
              <a:rPr lang="nl-NL"/>
              <a:t>                voor schaamte voor </a:t>
            </a:r>
            <a:r>
              <a:rPr lang="nl-NL" err="1"/>
              <a:t>blootheid</a:t>
            </a:r>
            <a:br>
              <a:rPr lang="nl-NL"/>
            </a:br>
            <a:r>
              <a:rPr lang="nl-NL"/>
              <a:t>         - vaccinatie anamnese, bespreken inhaalschema (vrijwillig!)</a:t>
            </a:r>
            <a:br>
              <a:rPr lang="nl-NL"/>
            </a:br>
            <a:r>
              <a:rPr lang="nl-NL"/>
              <a:t>                 en toedienen eerste vaccinaties. Bewijs mee geven</a:t>
            </a:r>
            <a:br>
              <a:rPr lang="nl-NL"/>
            </a:br>
            <a:r>
              <a:rPr lang="nl-NL"/>
              <a:t>         - evaluatie gesprek, </a:t>
            </a:r>
            <a:r>
              <a:rPr lang="nl-NL" err="1"/>
              <a:t>z.n</a:t>
            </a:r>
            <a:r>
              <a:rPr lang="nl-NL"/>
              <a:t>. verwijzen en vervolgstappen</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5452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el 1">
            <a:extLst>
              <a:ext uri="{FF2B5EF4-FFF2-40B4-BE49-F238E27FC236}">
                <a16:creationId xmlns:a16="http://schemas.microsoft.com/office/drawing/2014/main" id="{8CBF04EA-0CE8-ED5A-0A06-B2191567017C}"/>
              </a:ext>
            </a:extLst>
          </p:cNvPr>
          <p:cNvSpPr>
            <a:spLocks noGrp="1"/>
          </p:cNvSpPr>
          <p:nvPr>
            <p:ph type="title"/>
          </p:nvPr>
        </p:nvSpPr>
        <p:spPr>
          <a:xfrm>
            <a:off x="1286933" y="609600"/>
            <a:ext cx="10197494" cy="1099457"/>
          </a:xfrm>
        </p:spPr>
        <p:txBody>
          <a:bodyPr>
            <a:normAutofit/>
          </a:bodyPr>
          <a:lstStyle/>
          <a:p>
            <a:pPr>
              <a:lnSpc>
                <a:spcPct val="90000"/>
              </a:lnSpc>
            </a:pPr>
            <a:r>
              <a:rPr lang="nl-NL" dirty="0"/>
              <a:t>Daarna reguliere JGZ contacten </a:t>
            </a:r>
            <a:br>
              <a:rPr lang="nl-NL" dirty="0"/>
            </a:br>
            <a:r>
              <a:rPr lang="nl-NL" dirty="0"/>
              <a:t>inclusief maatwerk</a:t>
            </a:r>
            <a:endParaRPr lang="nl-NL"/>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Tijdelijke aanduiding voor inhoud 2">
            <a:extLst>
              <a:ext uri="{FF2B5EF4-FFF2-40B4-BE49-F238E27FC236}">
                <a16:creationId xmlns:a16="http://schemas.microsoft.com/office/drawing/2014/main" id="{DB964AEE-DEC9-7768-EDE5-F80A52E88CF2}"/>
              </a:ext>
            </a:extLst>
          </p:cNvPr>
          <p:cNvGraphicFramePr>
            <a:graphicFrameLocks noGrp="1"/>
          </p:cNvGraphicFramePr>
          <p:nvPr>
            <p:ph idx="1"/>
            <p:extLst>
              <p:ext uri="{D42A27DB-BD31-4B8C-83A1-F6EECF244321}">
                <p14:modId xmlns:p14="http://schemas.microsoft.com/office/powerpoint/2010/main" val="226454798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92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 name="Titel 1">
            <a:extLst>
              <a:ext uri="{FF2B5EF4-FFF2-40B4-BE49-F238E27FC236}">
                <a16:creationId xmlns:a16="http://schemas.microsoft.com/office/drawing/2014/main" id="{02B4CF74-39F5-14EC-BD68-FA42BB279E2F}"/>
              </a:ext>
            </a:extLst>
          </p:cNvPr>
          <p:cNvSpPr>
            <a:spLocks noGrp="1"/>
          </p:cNvSpPr>
          <p:nvPr>
            <p:ph type="title"/>
          </p:nvPr>
        </p:nvSpPr>
        <p:spPr>
          <a:xfrm>
            <a:off x="441009" y="873457"/>
            <a:ext cx="3273042" cy="5222543"/>
          </a:xfrm>
        </p:spPr>
        <p:txBody>
          <a:bodyPr vert="horz" lIns="91440" tIns="45720" rIns="91440" bIns="45720" rtlCol="0">
            <a:normAutofit/>
          </a:bodyPr>
          <a:lstStyle/>
          <a:p>
            <a:r>
              <a:rPr lang="en-US" sz="2800">
                <a:solidFill>
                  <a:srgbClr val="FFFFFF"/>
                </a:solidFill>
              </a:rPr>
              <a:t>               Wat maakt het anders</a:t>
            </a:r>
          </a:p>
        </p:txBody>
      </p:sp>
      <p:sp>
        <p:nvSpPr>
          <p:cNvPr id="3" name="Tijdelijke aanduiding voor inhoud 2">
            <a:extLst>
              <a:ext uri="{FF2B5EF4-FFF2-40B4-BE49-F238E27FC236}">
                <a16:creationId xmlns:a16="http://schemas.microsoft.com/office/drawing/2014/main" id="{1ADB5A6E-AB96-AA76-F079-5BF1E5103EA6}"/>
              </a:ext>
            </a:extLst>
          </p:cNvPr>
          <p:cNvSpPr>
            <a:spLocks noGrp="1"/>
          </p:cNvSpPr>
          <p:nvPr>
            <p:ph idx="1"/>
          </p:nvPr>
        </p:nvSpPr>
        <p:spPr>
          <a:xfrm>
            <a:off x="4995081" y="873457"/>
            <a:ext cx="6020790" cy="5222543"/>
          </a:xfrm>
        </p:spPr>
        <p:txBody>
          <a:bodyPr vert="horz" lIns="91440" tIns="45720" rIns="91440" bIns="45720" rtlCol="0" anchor="ctr">
            <a:normAutofit/>
          </a:bodyPr>
          <a:lstStyle/>
          <a:p>
            <a:pPr marL="0" indent="0">
              <a:buNone/>
            </a:pPr>
            <a:r>
              <a:rPr lang="en-US" sz="2000">
                <a:solidFill>
                  <a:schemeClr val="tx1"/>
                </a:solidFill>
              </a:rPr>
              <a:t>  </a:t>
            </a:r>
          </a:p>
        </p:txBody>
      </p:sp>
      <p:pic>
        <p:nvPicPr>
          <p:cNvPr id="5" name="Tijdelijke aanduiding voor inhoud 4" descr="Afbeelding met gras, buiten, lucht, fiets">
            <a:extLst>
              <a:ext uri="{FF2B5EF4-FFF2-40B4-BE49-F238E27FC236}">
                <a16:creationId xmlns:a16="http://schemas.microsoft.com/office/drawing/2014/main" id="{D2189A77-7CBA-21EC-94F1-66E152B8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980" y="895635"/>
            <a:ext cx="8039100" cy="5088908"/>
          </a:xfrm>
          <a:prstGeom prst="rect">
            <a:avLst/>
          </a:prstGeom>
        </p:spPr>
      </p:pic>
    </p:spTree>
    <p:extLst>
      <p:ext uri="{BB962C8B-B14F-4D97-AF65-F5344CB8AC3E}">
        <p14:creationId xmlns:p14="http://schemas.microsoft.com/office/powerpoint/2010/main" val="154180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B8124-70DF-0021-E224-FB990FC34264}"/>
              </a:ext>
            </a:extLst>
          </p:cNvPr>
          <p:cNvSpPr>
            <a:spLocks noGrp="1"/>
          </p:cNvSpPr>
          <p:nvPr>
            <p:ph type="title"/>
          </p:nvPr>
        </p:nvSpPr>
        <p:spPr>
          <a:xfrm>
            <a:off x="1143000" y="600075"/>
            <a:ext cx="9875520" cy="342900"/>
          </a:xfrm>
        </p:spPr>
        <p:txBody>
          <a:bodyPr>
            <a:normAutofit/>
          </a:bodyPr>
          <a:lstStyle/>
          <a:p>
            <a:r>
              <a:rPr lang="nl-NL" sz="800" dirty="0"/>
              <a:t>.</a:t>
            </a:r>
          </a:p>
        </p:txBody>
      </p:sp>
      <p:sp>
        <p:nvSpPr>
          <p:cNvPr id="3" name="Tijdelijke aanduiding voor inhoud 2">
            <a:extLst>
              <a:ext uri="{FF2B5EF4-FFF2-40B4-BE49-F238E27FC236}">
                <a16:creationId xmlns:a16="http://schemas.microsoft.com/office/drawing/2014/main" id="{7D729888-2DBC-6D9A-DC6F-081F839A779A}"/>
              </a:ext>
            </a:extLst>
          </p:cNvPr>
          <p:cNvSpPr>
            <a:spLocks noGrp="1"/>
          </p:cNvSpPr>
          <p:nvPr>
            <p:ph idx="1"/>
          </p:nvPr>
        </p:nvSpPr>
        <p:spPr>
          <a:xfrm>
            <a:off x="1143000" y="952500"/>
            <a:ext cx="9872871" cy="5143500"/>
          </a:xfrm>
        </p:spPr>
        <p:txBody>
          <a:bodyPr>
            <a:normAutofit lnSpcReduction="10000"/>
          </a:bodyPr>
          <a:lstStyle/>
          <a:p>
            <a:pPr marL="45720" indent="0">
              <a:buNone/>
            </a:pPr>
            <a:endParaRPr lang="nl-NL" dirty="0"/>
          </a:p>
          <a:p>
            <a:pPr marL="45720" indent="0">
              <a:buNone/>
            </a:pPr>
            <a:r>
              <a:rPr lang="nl-NL" dirty="0">
                <a:solidFill>
                  <a:schemeClr val="tx1"/>
                </a:solidFill>
              </a:rPr>
              <a:t>      </a:t>
            </a:r>
            <a:r>
              <a:rPr lang="nl-NL" sz="3200" dirty="0">
                <a:solidFill>
                  <a:schemeClr val="tx1"/>
                </a:solidFill>
              </a:rPr>
              <a:t>- taal (kinderen zijn geen tolken)</a:t>
            </a:r>
          </a:p>
          <a:p>
            <a:pPr marL="45720" indent="0">
              <a:buNone/>
            </a:pPr>
            <a:r>
              <a:rPr lang="nl-NL" sz="3200" dirty="0">
                <a:solidFill>
                  <a:schemeClr val="tx1"/>
                </a:solidFill>
              </a:rPr>
              <a:t>    - cultuur : rol man-vrouw-kind – hulpverlener</a:t>
            </a:r>
          </a:p>
          <a:p>
            <a:pPr marL="45720" indent="0">
              <a:buNone/>
            </a:pPr>
            <a:r>
              <a:rPr lang="nl-NL" sz="3200" dirty="0">
                <a:solidFill>
                  <a:schemeClr val="tx1"/>
                </a:solidFill>
              </a:rPr>
              <a:t>    - mondigheid, hulpvraag formuleren</a:t>
            </a:r>
          </a:p>
          <a:p>
            <a:pPr marL="45720" indent="0">
              <a:buNone/>
            </a:pPr>
            <a:r>
              <a:rPr lang="nl-NL" sz="3200" dirty="0">
                <a:solidFill>
                  <a:schemeClr val="tx1"/>
                </a:solidFill>
              </a:rPr>
              <a:t>    - voorgeschiedenis (trauma, zorgachterstand)</a:t>
            </a:r>
          </a:p>
          <a:p>
            <a:pPr marL="45720" indent="0">
              <a:buNone/>
            </a:pPr>
            <a:r>
              <a:rPr lang="nl-NL" sz="3200" dirty="0">
                <a:solidFill>
                  <a:schemeClr val="tx1"/>
                </a:solidFill>
              </a:rPr>
              <a:t>    - psychosociaal welbevinden</a:t>
            </a:r>
          </a:p>
          <a:p>
            <a:pPr marL="45720" indent="0">
              <a:buNone/>
            </a:pPr>
            <a:r>
              <a:rPr lang="nl-NL" sz="3200" dirty="0">
                <a:solidFill>
                  <a:schemeClr val="tx1"/>
                </a:solidFill>
              </a:rPr>
              <a:t>    - sociale interacties</a:t>
            </a:r>
          </a:p>
          <a:p>
            <a:pPr marL="45720" indent="0">
              <a:buNone/>
            </a:pPr>
            <a:r>
              <a:rPr lang="nl-NL" sz="3200" dirty="0">
                <a:solidFill>
                  <a:schemeClr val="tx1"/>
                </a:solidFill>
              </a:rPr>
              <a:t>    - impact asielzoeker zijn</a:t>
            </a:r>
            <a:br>
              <a:rPr lang="nl-NL" sz="3200" dirty="0"/>
            </a:br>
            <a:r>
              <a:rPr lang="nl-NL" sz="3200" dirty="0"/>
              <a:t>    </a:t>
            </a:r>
            <a:endParaRPr lang="nl-NL" dirty="0"/>
          </a:p>
        </p:txBody>
      </p:sp>
    </p:spTree>
    <p:extLst>
      <p:ext uri="{BB962C8B-B14F-4D97-AF65-F5344CB8AC3E}">
        <p14:creationId xmlns:p14="http://schemas.microsoft.com/office/powerpoint/2010/main" val="241290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A3FAB-EFCC-A11B-EA44-70649F8B306B}"/>
              </a:ext>
            </a:extLst>
          </p:cNvPr>
          <p:cNvSpPr>
            <a:spLocks noGrp="1"/>
          </p:cNvSpPr>
          <p:nvPr>
            <p:ph type="title"/>
          </p:nvPr>
        </p:nvSpPr>
        <p:spPr>
          <a:xfrm>
            <a:off x="1143000" y="609600"/>
            <a:ext cx="9875520" cy="409575"/>
          </a:xfrm>
        </p:spPr>
        <p:txBody>
          <a:bodyPr>
            <a:normAutofit/>
          </a:bodyPr>
          <a:lstStyle/>
          <a:p>
            <a:r>
              <a:rPr lang="nl-NL" sz="800" dirty="0"/>
              <a:t>.</a:t>
            </a:r>
          </a:p>
        </p:txBody>
      </p:sp>
      <p:sp>
        <p:nvSpPr>
          <p:cNvPr id="3" name="Tijdelijke aanduiding voor inhoud 2">
            <a:extLst>
              <a:ext uri="{FF2B5EF4-FFF2-40B4-BE49-F238E27FC236}">
                <a16:creationId xmlns:a16="http://schemas.microsoft.com/office/drawing/2014/main" id="{9680387A-9FBC-00D3-F37A-CE57FDAED3DC}"/>
              </a:ext>
            </a:extLst>
          </p:cNvPr>
          <p:cNvSpPr>
            <a:spLocks noGrp="1"/>
          </p:cNvSpPr>
          <p:nvPr>
            <p:ph idx="1"/>
          </p:nvPr>
        </p:nvSpPr>
        <p:spPr>
          <a:xfrm>
            <a:off x="1143000" y="828675"/>
            <a:ext cx="9872871" cy="5267325"/>
          </a:xfrm>
        </p:spPr>
        <p:txBody>
          <a:bodyPr>
            <a:normAutofit lnSpcReduction="10000"/>
          </a:bodyPr>
          <a:lstStyle/>
          <a:p>
            <a:pPr marL="45720" indent="0">
              <a:buNone/>
            </a:pPr>
            <a:endParaRPr lang="nl-NL" dirty="0"/>
          </a:p>
          <a:p>
            <a:pPr marL="45720" indent="0">
              <a:buNone/>
            </a:pPr>
            <a:r>
              <a:rPr lang="nl-NL" dirty="0"/>
              <a:t>                                 </a:t>
            </a:r>
            <a:r>
              <a:rPr lang="nl-NL" sz="3600" dirty="0"/>
              <a:t>verwachtingen van de cliënt</a:t>
            </a:r>
          </a:p>
          <a:p>
            <a:pPr marL="45720" indent="0">
              <a:buNone/>
            </a:pPr>
            <a:br>
              <a:rPr lang="nl-NL" sz="3600" dirty="0"/>
            </a:br>
            <a:r>
              <a:rPr lang="nl-NL" sz="3600" dirty="0"/>
              <a:t>        </a:t>
            </a:r>
            <a:r>
              <a:rPr lang="nl-NL" sz="2800" dirty="0">
                <a:solidFill>
                  <a:schemeClr val="tx1"/>
                </a:solidFill>
              </a:rPr>
              <a:t>- deskundigheid en duidelijke uitleg (tolk) van de</a:t>
            </a:r>
            <a:br>
              <a:rPr lang="nl-NL" sz="2800" dirty="0">
                <a:solidFill>
                  <a:schemeClr val="tx1"/>
                </a:solidFill>
              </a:rPr>
            </a:br>
            <a:r>
              <a:rPr lang="nl-NL" sz="2800" dirty="0">
                <a:solidFill>
                  <a:schemeClr val="tx1"/>
                </a:solidFill>
              </a:rPr>
              <a:t>                   behandelaar</a:t>
            </a:r>
            <a:br>
              <a:rPr lang="nl-NL" sz="2800" dirty="0">
                <a:solidFill>
                  <a:schemeClr val="tx1"/>
                </a:solidFill>
              </a:rPr>
            </a:br>
            <a:r>
              <a:rPr lang="nl-NL" sz="2800" dirty="0">
                <a:solidFill>
                  <a:schemeClr val="tx1"/>
                </a:solidFill>
              </a:rPr>
              <a:t>          - dit is mijn dokter, zij/hij gaat vertellen wat ik moet doen</a:t>
            </a:r>
            <a:br>
              <a:rPr lang="nl-NL" sz="2800" dirty="0">
                <a:solidFill>
                  <a:schemeClr val="tx1"/>
                </a:solidFill>
              </a:rPr>
            </a:br>
            <a:r>
              <a:rPr lang="nl-NL" sz="2800" dirty="0">
                <a:solidFill>
                  <a:schemeClr val="tx1"/>
                </a:solidFill>
              </a:rPr>
              <a:t>          - kleren en sieraden maken de dokter</a:t>
            </a:r>
            <a:br>
              <a:rPr lang="nl-NL" sz="2800" dirty="0">
                <a:solidFill>
                  <a:schemeClr val="tx1"/>
                </a:solidFill>
              </a:rPr>
            </a:br>
            <a:r>
              <a:rPr lang="nl-NL" sz="2800" dirty="0">
                <a:solidFill>
                  <a:schemeClr val="tx1"/>
                </a:solidFill>
              </a:rPr>
              <a:t>          - gewend aan hoge status arts, respect en acceptatie</a:t>
            </a:r>
            <a:br>
              <a:rPr lang="nl-NL" sz="2800" dirty="0">
                <a:solidFill>
                  <a:schemeClr val="tx1"/>
                </a:solidFill>
              </a:rPr>
            </a:br>
            <a:r>
              <a:rPr lang="nl-NL" sz="2800" dirty="0">
                <a:solidFill>
                  <a:schemeClr val="tx1"/>
                </a:solidFill>
              </a:rPr>
              <a:t>          - vrouwenzaken / opvoeden hoort bij vrouwelijke</a:t>
            </a:r>
            <a:br>
              <a:rPr lang="nl-NL" sz="2800" dirty="0">
                <a:solidFill>
                  <a:schemeClr val="tx1"/>
                </a:solidFill>
              </a:rPr>
            </a:br>
            <a:r>
              <a:rPr lang="nl-NL" sz="2800" dirty="0">
                <a:solidFill>
                  <a:schemeClr val="tx1"/>
                </a:solidFill>
              </a:rPr>
              <a:t>                   hulpverlener. Ze verwachten niet dat men </a:t>
            </a:r>
            <a:r>
              <a:rPr lang="nl-NL" sz="2800">
                <a:solidFill>
                  <a:schemeClr val="tx1"/>
                </a:solidFill>
              </a:rPr>
              <a:t>in Nederland</a:t>
            </a:r>
            <a:br>
              <a:rPr lang="nl-NL" sz="2800">
                <a:solidFill>
                  <a:schemeClr val="tx1"/>
                </a:solidFill>
              </a:rPr>
            </a:br>
            <a:r>
              <a:rPr lang="nl-NL" sz="2800">
                <a:solidFill>
                  <a:schemeClr val="tx1"/>
                </a:solidFill>
              </a:rPr>
              <a:t>                   </a:t>
            </a:r>
            <a:r>
              <a:rPr lang="nl-NL" sz="2800" dirty="0">
                <a:solidFill>
                  <a:schemeClr val="tx1"/>
                </a:solidFill>
              </a:rPr>
              <a:t>iets weet </a:t>
            </a:r>
            <a:r>
              <a:rPr lang="nl-NL" sz="2800">
                <a:solidFill>
                  <a:schemeClr val="tx1"/>
                </a:solidFill>
              </a:rPr>
              <a:t>over meisjesbesnijdenis</a:t>
            </a:r>
            <a:br>
              <a:rPr lang="nl-NL" sz="2800" dirty="0"/>
            </a:br>
            <a:r>
              <a:rPr lang="nl-NL" sz="2800" dirty="0"/>
              <a:t>          </a:t>
            </a:r>
            <a:endParaRPr lang="nl-NL" sz="3600" dirty="0"/>
          </a:p>
        </p:txBody>
      </p:sp>
    </p:spTree>
    <p:extLst>
      <p:ext uri="{BB962C8B-B14F-4D97-AF65-F5344CB8AC3E}">
        <p14:creationId xmlns:p14="http://schemas.microsoft.com/office/powerpoint/2010/main" val="112186635"/>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uppel">
  <a:themeElements>
    <a:clrScheme name="Druppel">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uppel">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uppel">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Breedbeeld</PresentationFormat>
  <Paragraphs>53</Paragraphs>
  <Slides>14</Slides>
  <Notes>0</Notes>
  <HiddenSlides>0</HiddenSlides>
  <MMClips>0</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14</vt:i4>
      </vt:variant>
    </vt:vector>
  </HeadingPairs>
  <TitlesOfParts>
    <vt:vector size="25" baseType="lpstr">
      <vt:lpstr>Arial</vt:lpstr>
      <vt:lpstr>Calibri</vt:lpstr>
      <vt:lpstr>Calibri Light</vt:lpstr>
      <vt:lpstr>Corbel</vt:lpstr>
      <vt:lpstr>Trebuchet MS</vt:lpstr>
      <vt:lpstr>Tw Cen MT</vt:lpstr>
      <vt:lpstr>Wingdings 3</vt:lpstr>
      <vt:lpstr>1_Kantoorthema</vt:lpstr>
      <vt:lpstr>Druppel</vt:lpstr>
      <vt:lpstr>Facet</vt:lpstr>
      <vt:lpstr>Basis</vt:lpstr>
      <vt:lpstr>Jeugdgezondheidszorg in  asielzoekerscentra</vt:lpstr>
      <vt:lpstr> geen belangen-verstrengeling, subsidies</vt:lpstr>
      <vt:lpstr>het JGZ programma is iets aangepast</vt:lpstr>
      <vt:lpstr>             Nieuwkomers intake</vt:lpstr>
      <vt:lpstr>       Het lichamelijk onderzoek</vt:lpstr>
      <vt:lpstr>Daarna reguliere JGZ contacten  inclusief maatwerk</vt:lpstr>
      <vt:lpstr>               Wat maakt het anders</vt:lpstr>
      <vt:lpstr>.</vt:lpstr>
      <vt:lpstr>.</vt:lpstr>
      <vt:lpstr>             </vt:lpstr>
      <vt:lpstr>          Ouderschap in moeilijke tijden</vt:lpstr>
      <vt:lpstr>.</vt:lpstr>
      <vt:lpstr>                              Tips en tricks 1</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Jeugdgezondheidszorg in  asielzoekerscentra</dc:title>
  <dc:creator>Ida Meijer</dc:creator>
  <cp:lastModifiedBy>Joke Selhorst</cp:lastModifiedBy>
  <cp:revision>2</cp:revision>
  <dcterms:created xsi:type="dcterms:W3CDTF">2022-11-22T10:18:19Z</dcterms:created>
  <dcterms:modified xsi:type="dcterms:W3CDTF">2022-11-26T13:03:18Z</dcterms:modified>
</cp:coreProperties>
</file>