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2" r:id="rId2"/>
    <p:sldId id="283" r:id="rId3"/>
    <p:sldId id="281" r:id="rId4"/>
    <p:sldId id="286" r:id="rId5"/>
    <p:sldId id="280" r:id="rId6"/>
    <p:sldId id="267" r:id="rId7"/>
    <p:sldId id="295" r:id="rId8"/>
    <p:sldId id="264" r:id="rId9"/>
    <p:sldId id="287" r:id="rId10"/>
    <p:sldId id="284" r:id="rId11"/>
    <p:sldId id="271" r:id="rId12"/>
    <p:sldId id="289" r:id="rId13"/>
    <p:sldId id="285" r:id="rId14"/>
    <p:sldId id="268" r:id="rId15"/>
    <p:sldId id="261" r:id="rId16"/>
    <p:sldId id="291" r:id="rId17"/>
    <p:sldId id="259" r:id="rId18"/>
    <p:sldId id="292" r:id="rId19"/>
    <p:sldId id="294" r:id="rId20"/>
    <p:sldId id="274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3464"/>
    <a:srgbClr val="64BAC7"/>
    <a:srgbClr val="68C3F3"/>
    <a:srgbClr val="346FBF"/>
    <a:srgbClr val="2F5597"/>
    <a:srgbClr val="F3F3F7"/>
    <a:srgbClr val="C73462"/>
    <a:srgbClr val="EC1F28"/>
    <a:srgbClr val="CC0000"/>
    <a:srgbClr val="477B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98" autoAdjust="0"/>
    <p:restoredTop sz="82829" autoAdjust="0"/>
  </p:normalViewPr>
  <p:slideViewPr>
    <p:cSldViewPr snapToGrid="0">
      <p:cViewPr varScale="1">
        <p:scale>
          <a:sx n="105" d="100"/>
          <a:sy n="105" d="100"/>
        </p:scale>
        <p:origin x="12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C4599-6763-420D-BD3E-4F98209CC974}" type="datetimeFigureOut">
              <a:rPr lang="nl-NL" smtClean="0"/>
              <a:t>30-11-22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EA48C-215F-446C-8462-BE3401C719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439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A48C-215F-446C-8462-BE3401C7197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3906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  <a:p>
            <a:pPr marL="0" indent="0">
              <a:buFontTx/>
              <a:buNone/>
            </a:pPr>
            <a:r>
              <a:rPr lang="nl-NL" dirty="0"/>
              <a:t>Een tolk inschakelen:</a:t>
            </a:r>
          </a:p>
          <a:p>
            <a:pPr marL="0" indent="0">
              <a:buFontTx/>
              <a:buNone/>
            </a:pPr>
            <a:endParaRPr lang="nl-NL" dirty="0"/>
          </a:p>
          <a:p>
            <a:pPr marL="171450" indent="-171450">
              <a:buFontTx/>
              <a:buChar char="-"/>
            </a:pPr>
            <a:r>
              <a:rPr lang="nl-NL" dirty="0"/>
              <a:t>Is gratis voor asielzoekers in opvanglocaties van het COA onder vermelding nummer COA-zorgpas</a:t>
            </a:r>
          </a:p>
          <a:p>
            <a:pPr marL="171450" indent="-171450">
              <a:buFontTx/>
              <a:buChar char="-"/>
            </a:pPr>
            <a:r>
              <a:rPr lang="nl-NL" dirty="0"/>
              <a:t>Voor vluchtelingen uit Oekraïne (geen zorgpas nummer nodig)</a:t>
            </a:r>
          </a:p>
          <a:p>
            <a:pPr marL="171450" indent="-171450">
              <a:buFontTx/>
              <a:buChar char="-"/>
            </a:pPr>
            <a:r>
              <a:rPr lang="nl-NL" dirty="0"/>
              <a:t>De meeste ziekenhuizen hebben een contract met een tolkendienst – telefoonnummer en kostenplaats doorgeven</a:t>
            </a:r>
          </a:p>
          <a:p>
            <a:pPr marL="0" indent="0">
              <a:buFontTx/>
              <a:buNone/>
            </a:pPr>
            <a:endParaRPr lang="nl-NL" dirty="0"/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A48C-215F-446C-8462-BE3401C7197B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4026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Waarom, wanneer en hoe je een tolk inschakelt kun je nalezen op www.zoschakeltueentolkin.nl.</a:t>
            </a:r>
          </a:p>
          <a:p>
            <a:endParaRPr lang="nl-NL" dirty="0"/>
          </a:p>
          <a:p>
            <a:r>
              <a:rPr lang="nl-NL" dirty="0"/>
              <a:t>Inhoud is gebaseerd op Kwaliteitsnorm tolkgebruik bij anderstaligen in de zorg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A48C-215F-446C-8462-BE3401C7197B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0716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Waarom, wanneer en hoe je een tolk inschakelt kun je nalezen op www.zoschakeltueentolkin.nl.</a:t>
            </a:r>
          </a:p>
          <a:p>
            <a:endParaRPr lang="nl-NL" dirty="0"/>
          </a:p>
          <a:p>
            <a:r>
              <a:rPr lang="nl-NL" dirty="0"/>
              <a:t>Inhoud is gebaseerd op Kwaliteitsnorm tolkgebruik bij anderstaligen in de zorg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A48C-215F-446C-8462-BE3401C7197B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8861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Waarom, wanneer en hoe je een tolk inschakelt kun je nalezen op www.zoschakeltueentolkin.nl.</a:t>
            </a:r>
          </a:p>
          <a:p>
            <a:endParaRPr lang="nl-NL" dirty="0"/>
          </a:p>
          <a:p>
            <a:r>
              <a:rPr lang="nl-NL" dirty="0"/>
              <a:t>Inhoud is gebaseerd op Kwaliteitsnorm tolkgebruik bij anderstaligen in de zorg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A48C-215F-446C-8462-BE3401C7197B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7396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Waarom, wanneer en hoe je een tolk inschakelt kun je nalezen op www.zoschakeltueentolkin.nl.</a:t>
            </a:r>
          </a:p>
          <a:p>
            <a:endParaRPr lang="nl-NL" dirty="0"/>
          </a:p>
          <a:p>
            <a:r>
              <a:rPr lang="nl-NL" dirty="0"/>
              <a:t>Inhoud is gebaseerd op Kwaliteitsnorm tolkgebruik bij anderstaligen in de zorg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A48C-215F-446C-8462-BE3401C7197B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7323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A48C-215F-446C-8462-BE3401C7197B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1839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A48C-215F-446C-8462-BE3401C7197B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1250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A48C-215F-446C-8462-BE3401C7197B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9104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A48C-215F-446C-8462-BE3401C7197B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0139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A48C-215F-446C-8462-BE3401C7197B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1998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De Kwaliteitsnorm tolkgebruik bij anderstaligen in de zorg is sinds 2014 de professionele norm.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A48C-215F-446C-8462-BE3401C7197B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8851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De Kwaliteitsnorm tolkgebruik bij anderstaligen in de zorg is sinds 2014 de professionele norm.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A48C-215F-446C-8462-BE3401C7197B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382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A48C-215F-446C-8462-BE3401C7197B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351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06CF0-8ADE-BC29-326E-B2B747DC5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3C184A1-7D7B-8771-D30F-9BA006C15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159C4D-1930-DECC-1162-062740B10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AF2A-F304-4820-841A-3EE9E0EE6449}" type="datetimeFigureOut">
              <a:rPr lang="nl-NL" smtClean="0"/>
              <a:t>30-11-22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E5ED94-B105-14F7-83AD-08C358E7E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1EA8A9-236E-481F-3B0A-A4BA5C0B9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03BDA-DDD2-4486-A5B6-B3BA96A961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5870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576193-0E32-9229-8DAF-1676F7CF9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CAEC53F-E8A3-4EB6-7DC7-026F9F616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9228EB7-2298-D5E6-A07D-F54B054D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AF2A-F304-4820-841A-3EE9E0EE6449}" type="datetimeFigureOut">
              <a:rPr lang="nl-NL" smtClean="0"/>
              <a:t>30-11-22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5F52D27-837F-B9DF-CB75-A80011202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E201AF-B688-B498-2560-473F48700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03BDA-DDD2-4486-A5B6-B3BA96A961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737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60F1A2D-F6F1-CB9B-C2A0-A7DC74AAD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9DD79F9-77AD-B5C1-130D-3647221DA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1A543DB-D284-49BF-3F13-08242FE93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AF2A-F304-4820-841A-3EE9E0EE6449}" type="datetimeFigureOut">
              <a:rPr lang="nl-NL" smtClean="0"/>
              <a:t>30-11-22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D6601E-5E66-A179-65AE-770977F3E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CD1AF6-D2E2-9AA3-FB89-1900961C3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03BDA-DDD2-4486-A5B6-B3BA96A961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314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1E3631-090C-C51F-998F-7B0D7D3F6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C55D70-B90E-6335-5F7B-EEE2AFAC6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7A6313-C673-4771-E994-E96E8C7C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AF2A-F304-4820-841A-3EE9E0EE6449}" type="datetimeFigureOut">
              <a:rPr lang="nl-NL" smtClean="0"/>
              <a:t>30-11-22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43BAC9-AC97-8949-5F4E-F420B2B46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4D70F5-1451-A65E-239C-201F80E9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03BDA-DDD2-4486-A5B6-B3BA96A961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9158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949FFB-2B0E-E152-B701-30857BD79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4E20423-CD29-D5D5-0960-647710FC0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4A1291-711D-0153-8BB9-E6A1B3914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AF2A-F304-4820-841A-3EE9E0EE6449}" type="datetimeFigureOut">
              <a:rPr lang="nl-NL" smtClean="0"/>
              <a:t>30-11-22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C2634E-9897-2F5B-2955-1C6C5D560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C301D9-2F75-9397-46B1-8A8A635A9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03BDA-DDD2-4486-A5B6-B3BA96A961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175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4B9104-04CA-D44D-AA7F-F567980AB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41CC8B-EB42-1BD2-124F-748A3A1B27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885C1C9-59DB-FBD7-9B3A-9108F03F0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56905E3-6EA8-2D47-4A88-9DF73C6F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AF2A-F304-4820-841A-3EE9E0EE6449}" type="datetimeFigureOut">
              <a:rPr lang="nl-NL" smtClean="0"/>
              <a:t>30-11-22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68600A2-7F3E-9CAD-6825-593B3388F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DC79719-97DB-5CD2-419A-85D6551F0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03BDA-DDD2-4486-A5B6-B3BA96A961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6500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E4C82-7C96-0E38-28F0-4597753D7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42034B-F562-1DE8-B8CF-8875610B6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0A8BE3-9CFD-B2D4-4020-7B36BF7C2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C9A3596-731C-D829-D1E2-7E7080A984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D9257F-1DB6-61CE-AE86-CEC1E1E44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9ADE691-9CFB-B545-AE11-0EC729AD6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AF2A-F304-4820-841A-3EE9E0EE6449}" type="datetimeFigureOut">
              <a:rPr lang="nl-NL" smtClean="0"/>
              <a:t>30-11-22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17736BE-5304-1D6D-07B2-61F99E7F7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2DE25A6-812B-ABF6-E643-B93A911B5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03BDA-DDD2-4486-A5B6-B3BA96A961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0303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4446AE-939A-892A-01F7-2A3C39B11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E58ECCF-2696-D634-6190-785E31BC7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AF2A-F304-4820-841A-3EE9E0EE6449}" type="datetimeFigureOut">
              <a:rPr lang="nl-NL" smtClean="0"/>
              <a:t>30-11-22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9C966E1-6786-7ECA-8C35-E0366E6AE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D44A654-2ADC-53B4-59AF-20D5B9A21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03BDA-DDD2-4486-A5B6-B3BA96A961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9379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1A4611F-3EB9-A5CF-FA49-67C986E3F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AF2A-F304-4820-841A-3EE9E0EE6449}" type="datetimeFigureOut">
              <a:rPr lang="nl-NL" smtClean="0"/>
              <a:t>30-11-22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02C5549-C7BE-0994-7B36-07A18EA4B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0884B5-1A2D-B68C-AD8F-FBFE74579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03BDA-DDD2-4486-A5B6-B3BA96A961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0217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DE82E5-9E78-C329-98A9-D356CCA95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F87A7C-A3F2-DEC9-E7D4-A3715F5A6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0D6F14C-111F-657C-AF65-588F9050F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D8CD07D-2F93-3A8F-0570-616B4EAAC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AF2A-F304-4820-841A-3EE9E0EE6449}" type="datetimeFigureOut">
              <a:rPr lang="nl-NL" smtClean="0"/>
              <a:t>30-11-22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A1045A2-4F37-936C-D59F-97C63C6AA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F620EA0-A220-67CA-07ED-80A6F219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03BDA-DDD2-4486-A5B6-B3BA96A961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244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571BD-989B-33D6-CBBE-6DE3AA90B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9F8FFB1-9D79-1657-9080-6765EFA983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BADDBD4-9266-08C9-B411-ABD27071D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1B7DD5B-041C-BE8B-3BBC-48FB6F1E0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AF2A-F304-4820-841A-3EE9E0EE6449}" type="datetimeFigureOut">
              <a:rPr lang="nl-NL" smtClean="0"/>
              <a:t>30-11-22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2028941-08B0-A1E5-357F-D1BA7BA4D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6D087A6-41F0-FAD9-C83C-204D9B5DB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03BDA-DDD2-4486-A5B6-B3BA96A961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4101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5AA45FE-314F-CDAD-2834-41E6D5BB3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78038B-5972-56FB-6D40-3A07A9250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6171E4-8709-3B51-2877-EFB5EAE8CE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EAF2A-F304-4820-841A-3EE9E0EE6449}" type="datetimeFigureOut">
              <a:rPr lang="nl-NL" smtClean="0"/>
              <a:t>30-11-22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21D498-7DB5-5B6D-AFB5-2CD66C84D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C0FA904-E703-2025-C261-7DD4E4BCA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03BDA-DDD2-4486-A5B6-B3BA96A961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683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johannes-wier.nl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zoschakeltueentolkin.nl/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zoschakeltueentolkin.nl/" TargetMode="Externa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zoschakeltueentolkin.nl/" TargetMode="Externa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olkenterugindezorgalstublieft.nl/" TargetMode="External"/><Relationship Id="rId5" Type="http://schemas.openxmlformats.org/officeDocument/2006/relationships/image" Target="../media/image6.png"/><Relationship Id="rId4" Type="http://schemas.openxmlformats.org/officeDocument/2006/relationships/hyperlink" Target="mailto:goosen@johannes-wier.n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vpro.nl/argos/media/luister/argos-radio/onderwerpen/2022/nog-steeds-spraakverwarring-in-de-spreekkamer.html" TargetMode="External"/><Relationship Id="rId5" Type="http://schemas.openxmlformats.org/officeDocument/2006/relationships/hyperlink" Target="https://www.vpro.nl/argos/media/luister/argos-radio/onderwerpen/2021/Spraakverwarring-bij-de-bevalling.html" TargetMode="External"/><Relationship Id="rId4" Type="http://schemas.openxmlformats.org/officeDocument/2006/relationships/hyperlink" Target="https://www.vpro.nl/argos/media/luister/argos-radio/onderwerpen/2021/spraakverwarring-in-de-spreekkamer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5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mpagnebeeld Taal mag toch geen obstakel zijn? Tolken terug in de zorg">
            <a:extLst>
              <a:ext uri="{FF2B5EF4-FFF2-40B4-BE49-F238E27FC236}">
                <a16:creationId xmlns:a16="http://schemas.microsoft.com/office/drawing/2014/main" id="{6FB55847-1B0A-6CBA-C3A2-DC66CCFC6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3" y="183953"/>
            <a:ext cx="10608493" cy="45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AA444B3-30AB-5E66-AF0E-49AF42EC12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9" t="8508" r="55475" b="75652"/>
          <a:stretch/>
        </p:blipFill>
        <p:spPr>
          <a:xfrm>
            <a:off x="6746287" y="5455939"/>
            <a:ext cx="4294504" cy="1152351"/>
          </a:xfrm>
          <a:prstGeom prst="rect">
            <a:avLst/>
          </a:prstGeom>
        </p:spPr>
      </p:pic>
      <p:pic>
        <p:nvPicPr>
          <p:cNvPr id="8194" name="Picture 2" descr="De bronafbeelding bekijken">
            <a:extLst>
              <a:ext uri="{FF2B5EF4-FFF2-40B4-BE49-F238E27FC236}">
                <a16:creationId xmlns:a16="http://schemas.microsoft.com/office/drawing/2014/main" id="{8287C8A0-FB2A-D3F4-3D6B-5AE924C19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11" y="5673351"/>
            <a:ext cx="4598504" cy="66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C3893E4-00B8-58E8-D1DF-110C2142623A}"/>
              </a:ext>
            </a:extLst>
          </p:cNvPr>
          <p:cNvSpPr txBox="1"/>
          <p:nvPr/>
        </p:nvSpPr>
        <p:spPr>
          <a:xfrm>
            <a:off x="1050417" y="4698766"/>
            <a:ext cx="969360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200" b="1" dirty="0">
                <a:solidFill>
                  <a:schemeClr val="accent1">
                    <a:lumMod val="50000"/>
                  </a:schemeClr>
                </a:solidFill>
                <a:ea typeface="Source Sans Pro" panose="020B0503030403020204" pitchFamily="34" charset="0"/>
                <a:cs typeface="Arial" panose="020B0604020202020204" pitchFamily="34" charset="0"/>
              </a:rPr>
              <a:t>Simone Goosen, epidemioloog PhD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473ACDA-F3C6-03EE-7DDD-E28C7E8BC941}"/>
              </a:ext>
            </a:extLst>
          </p:cNvPr>
          <p:cNvSpPr txBox="1"/>
          <p:nvPr/>
        </p:nvSpPr>
        <p:spPr>
          <a:xfrm>
            <a:off x="-2788416" y="6329062"/>
            <a:ext cx="969360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ea typeface="Source Sans Pro" panose="020B0503030403020204" pitchFamily="34" charset="0"/>
                <a:cs typeface="Arial" panose="020B0604020202020204" pitchFamily="34" charset="0"/>
                <a:hlinkClick r:id="rId6"/>
              </a:rPr>
              <a:t>www.johannes-wier.nl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1117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20BAC12-3AAE-8BC2-4E64-C8D7F19285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2" r="46191" b="29424"/>
          <a:stretch/>
        </p:blipFill>
        <p:spPr>
          <a:xfrm>
            <a:off x="10573357" y="6050216"/>
            <a:ext cx="1275930" cy="59893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535B894-81C9-125A-805A-DD6A174ED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70" y="746283"/>
            <a:ext cx="4373260" cy="619909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DEA38D3-845C-2274-4A89-8D8B7831A752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nl-NL" sz="3200" dirty="0">
              <a:solidFill>
                <a:schemeClr val="bg1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27995C7-70A3-FEC3-7FA7-CB2434D5838C}"/>
              </a:ext>
            </a:extLst>
          </p:cNvPr>
          <p:cNvSpPr txBox="1"/>
          <p:nvPr/>
        </p:nvSpPr>
        <p:spPr>
          <a:xfrm>
            <a:off x="4286299" y="0"/>
            <a:ext cx="3619402" cy="584775"/>
          </a:xfrm>
          <a:prstGeom prst="rect">
            <a:avLst/>
          </a:prstGeom>
          <a:solidFill>
            <a:srgbClr val="C934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Campagneresultaten</a:t>
            </a:r>
          </a:p>
        </p:txBody>
      </p:sp>
    </p:spTree>
    <p:extLst>
      <p:ext uri="{BB962C8B-B14F-4D97-AF65-F5344CB8AC3E}">
        <p14:creationId xmlns:p14="http://schemas.microsoft.com/office/powerpoint/2010/main" val="1690987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40C678D-890C-6B45-F74C-3FB40E490E8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Waarom &amp; wanneer schakel je een tolk in?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AD0D719-84DA-2E04-F9E5-9A22A13F1E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2" r="46191" b="29424"/>
          <a:stretch/>
        </p:blipFill>
        <p:spPr>
          <a:xfrm>
            <a:off x="10573357" y="6050216"/>
            <a:ext cx="1275930" cy="598939"/>
          </a:xfrm>
          <a:prstGeom prst="rect">
            <a:avLst/>
          </a:prstGeom>
        </p:spPr>
      </p:pic>
      <p:pic>
        <p:nvPicPr>
          <p:cNvPr id="11" name="Tijdelijke aanduiding voor inhoud 3">
            <a:extLst>
              <a:ext uri="{FF2B5EF4-FFF2-40B4-BE49-F238E27FC236}">
                <a16:creationId xmlns:a16="http://schemas.microsoft.com/office/drawing/2014/main" id="{0D93AF50-0A60-19B3-5952-0F7FB5546D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30" t="11404" r="41052" b="14659"/>
          <a:stretch/>
        </p:blipFill>
        <p:spPr>
          <a:xfrm>
            <a:off x="1535409" y="725204"/>
            <a:ext cx="4560591" cy="592395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A1584246-22A3-A875-26D6-F986FEA9DFF3}"/>
              </a:ext>
            </a:extLst>
          </p:cNvPr>
          <p:cNvSpPr txBox="1"/>
          <p:nvPr/>
        </p:nvSpPr>
        <p:spPr>
          <a:xfrm>
            <a:off x="7037188" y="2824347"/>
            <a:ext cx="4372933" cy="1569660"/>
          </a:xfrm>
          <a:prstGeom prst="rect">
            <a:avLst/>
          </a:prstGeom>
          <a:solidFill>
            <a:srgbClr val="64BAC7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KNMG, NHG, Pharos,</a:t>
            </a:r>
          </a:p>
          <a:p>
            <a:pPr algn="ctr"/>
            <a:r>
              <a:rPr lang="nl-NL" sz="3200" dirty="0">
                <a:solidFill>
                  <a:schemeClr val="bg1"/>
                </a:solidFill>
              </a:rPr>
              <a:t>Patientenfederatie e.a. 2014 </a:t>
            </a:r>
          </a:p>
        </p:txBody>
      </p:sp>
    </p:spTree>
    <p:extLst>
      <p:ext uri="{BB962C8B-B14F-4D97-AF65-F5344CB8AC3E}">
        <p14:creationId xmlns:p14="http://schemas.microsoft.com/office/powerpoint/2010/main" val="196238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14">
            <a:extLst>
              <a:ext uri="{FF2B5EF4-FFF2-40B4-BE49-F238E27FC236}">
                <a16:creationId xmlns:a16="http://schemas.microsoft.com/office/drawing/2014/main" id="{95FE7C78-1282-752E-B813-5DC87A37DADE}"/>
              </a:ext>
            </a:extLst>
          </p:cNvPr>
          <p:cNvSpPr txBox="1"/>
          <p:nvPr/>
        </p:nvSpPr>
        <p:spPr>
          <a:xfrm>
            <a:off x="5030541" y="3583321"/>
            <a:ext cx="6423379" cy="3174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nl-NL" sz="8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Professionele tolk vanwege:</a:t>
            </a:r>
          </a:p>
          <a:p>
            <a:pPr lvl="1">
              <a:lnSpc>
                <a:spcPct val="150000"/>
              </a:lnSpc>
            </a:pPr>
            <a:endParaRPr lang="nl-NL"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808038" indent="-3587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Kwaliteit vertalen (tolken is een vak!)</a:t>
            </a:r>
          </a:p>
          <a:p>
            <a:pPr marL="808038" indent="-3587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Privacy</a:t>
            </a:r>
          </a:p>
          <a:p>
            <a:pPr marL="808038" indent="-3587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Autonomie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044A9BA1-B6B1-D581-DBBC-D0961FCD1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2" r="46191" b="29424"/>
          <a:stretch/>
        </p:blipFill>
        <p:spPr>
          <a:xfrm>
            <a:off x="10573357" y="6050216"/>
            <a:ext cx="1275930" cy="59893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00A215A-D782-8A4B-6830-AA7A4830B47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Waarom schakel je een tolk in?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59655EE-E962-5BB1-A733-5DF8B1316DDD}"/>
              </a:ext>
            </a:extLst>
          </p:cNvPr>
          <p:cNvSpPr txBox="1"/>
          <p:nvPr/>
        </p:nvSpPr>
        <p:spPr>
          <a:xfrm>
            <a:off x="5425908" y="1093843"/>
            <a:ext cx="6423379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WGBO - zorgverlener is verantwoordelijk voor: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Informeren patiënt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</a:rPr>
              <a:t>Informed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 consent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Samen beslissen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0DEDE62-9570-1086-04BE-8F9A83933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7" t="8051" r="868" b="32899"/>
          <a:stretch/>
        </p:blipFill>
        <p:spPr bwMode="auto">
          <a:xfrm>
            <a:off x="517121" y="990304"/>
            <a:ext cx="4371688" cy="555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44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14">
            <a:extLst>
              <a:ext uri="{FF2B5EF4-FFF2-40B4-BE49-F238E27FC236}">
                <a16:creationId xmlns:a16="http://schemas.microsoft.com/office/drawing/2014/main" id="{95FE7C78-1282-752E-B813-5DC87A37DADE}"/>
              </a:ext>
            </a:extLst>
          </p:cNvPr>
          <p:cNvSpPr txBox="1"/>
          <p:nvPr/>
        </p:nvSpPr>
        <p:spPr>
          <a:xfrm>
            <a:off x="5124569" y="1051632"/>
            <a:ext cx="6639339" cy="5298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nl-NL" sz="8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nl-NL" sz="3600" b="1" dirty="0">
                <a:solidFill>
                  <a:schemeClr val="accent1">
                    <a:lumMod val="75000"/>
                  </a:schemeClr>
                </a:solidFill>
              </a:rPr>
              <a:t>Wanneer?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Als u inschat dat de zorgvraag complex is – dus ingrijpend, vertrouwelijk, of mogelijk ook emotioneel beladen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Als een kind mee komt om te vertalen</a:t>
            </a:r>
          </a:p>
          <a:p>
            <a:pPr lvl="1">
              <a:lnSpc>
                <a:spcPct val="150000"/>
              </a:lnSpc>
            </a:pPr>
            <a:endParaRPr lang="nl-NL"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Als het nodig is om goede zorg te bieden</a:t>
            </a:r>
          </a:p>
          <a:p>
            <a:pPr lvl="1">
              <a:lnSpc>
                <a:spcPct val="150000"/>
              </a:lnSpc>
            </a:pPr>
            <a:endParaRPr lang="nl-NL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044A9BA1-B6B1-D581-DBBC-D0961FCD1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2" r="46191" b="29424"/>
          <a:stretch/>
        </p:blipFill>
        <p:spPr>
          <a:xfrm>
            <a:off x="10573357" y="6050216"/>
            <a:ext cx="1275930" cy="59893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00A215A-D782-8A4B-6830-AA7A4830B47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Wanneer schakel je een tolk in?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84A3A-9A13-0666-FDE5-8C474B68F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7" t="8051" r="868" b="32899"/>
          <a:stretch/>
        </p:blipFill>
        <p:spPr bwMode="auto">
          <a:xfrm>
            <a:off x="703895" y="937295"/>
            <a:ext cx="4371688" cy="555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601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CAF1BDCB-2060-94E1-6E10-567223FE4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2" r="46191" b="29424"/>
          <a:stretch/>
        </p:blipFill>
        <p:spPr>
          <a:xfrm>
            <a:off x="10573357" y="6050216"/>
            <a:ext cx="1275930" cy="59893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1DFE9FF-7C35-C157-73C7-9ED67FC8C659}"/>
              </a:ext>
            </a:extLst>
          </p:cNvPr>
          <p:cNvSpPr txBox="1"/>
          <p:nvPr/>
        </p:nvSpPr>
        <p:spPr>
          <a:xfrm>
            <a:off x="742122" y="2515709"/>
            <a:ext cx="9781675" cy="3903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ea typeface="Source Sans Pro" panose="020B0503030403020204" pitchFamily="34" charset="0"/>
              </a:rPr>
              <a:t>Overschatten</a:t>
            </a:r>
            <a:r>
              <a:rPr lang="en-US" sz="2800" dirty="0">
                <a:ea typeface="Source Sans Pro" panose="020B0503030403020204" pitchFamily="34" charset="0"/>
              </a:rPr>
              <a:t> </a:t>
            </a:r>
            <a:r>
              <a:rPr lang="en-US" sz="2800" dirty="0" err="1">
                <a:ea typeface="Source Sans Pro" panose="020B0503030403020204" pitchFamily="34" charset="0"/>
              </a:rPr>
              <a:t>taalvaardigheid</a:t>
            </a:r>
            <a:r>
              <a:rPr lang="en-US" sz="2800" dirty="0">
                <a:ea typeface="Source Sans Pro" panose="020B0503030403020204" pitchFamily="34" charset="0"/>
              </a:rPr>
              <a:t> x 2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 err="1">
                <a:ea typeface="Source Sans Pro" panose="020B0503030403020204" pitchFamily="34" charset="0"/>
              </a:rPr>
              <a:t>Aannemen</a:t>
            </a:r>
            <a:r>
              <a:rPr lang="en-US" sz="2800" b="0" i="0" u="none" strike="noStrike" baseline="0" dirty="0">
                <a:ea typeface="Source Sans Pro" panose="020B0503030403020204" pitchFamily="34" charset="0"/>
              </a:rPr>
              <a:t> </a:t>
            </a:r>
            <a:r>
              <a:rPr lang="en-US" sz="2800" b="0" i="0" u="none" strike="noStrike" baseline="0" dirty="0" err="1">
                <a:ea typeface="Source Sans Pro" panose="020B0503030403020204" pitchFamily="34" charset="0"/>
              </a:rPr>
              <a:t>dat</a:t>
            </a:r>
            <a:r>
              <a:rPr lang="en-US" sz="2800" b="0" i="0" u="none" strike="noStrike" baseline="0" dirty="0">
                <a:ea typeface="Source Sans Pro" panose="020B0503030403020204" pitchFamily="34" charset="0"/>
              </a:rPr>
              <a:t> </a:t>
            </a:r>
            <a:r>
              <a:rPr lang="en-US" sz="2800" b="0" i="0" u="none" strike="noStrike" baseline="0" dirty="0" err="1">
                <a:ea typeface="Source Sans Pro" panose="020B0503030403020204" pitchFamily="34" charset="0"/>
              </a:rPr>
              <a:t>gebaren</a:t>
            </a:r>
            <a:r>
              <a:rPr lang="en-US" sz="2800" b="0" i="0" u="none" strike="noStrike" baseline="0" dirty="0">
                <a:ea typeface="Source Sans Pro" panose="020B0503030403020204" pitchFamily="34" charset="0"/>
              </a:rPr>
              <a:t> en </a:t>
            </a:r>
            <a:r>
              <a:rPr lang="en-US" sz="2800" b="0" i="0" u="none" strike="noStrike" baseline="0" dirty="0" err="1">
                <a:ea typeface="Source Sans Pro" panose="020B0503030403020204" pitchFamily="34" charset="0"/>
              </a:rPr>
              <a:t>plaatjes</a:t>
            </a:r>
            <a:r>
              <a:rPr lang="en-US" sz="2800" b="0" i="0" u="none" strike="noStrike" baseline="0" dirty="0">
                <a:ea typeface="Source Sans Pro" panose="020B0503030403020204" pitchFamily="34" charset="0"/>
              </a:rPr>
              <a:t> </a:t>
            </a:r>
            <a:r>
              <a:rPr lang="en-US" sz="2800" b="0" i="0" u="none" strike="noStrike" baseline="0" dirty="0" err="1">
                <a:ea typeface="Source Sans Pro" panose="020B0503030403020204" pitchFamily="34" charset="0"/>
              </a:rPr>
              <a:t>genoeg</a:t>
            </a:r>
            <a:r>
              <a:rPr lang="en-US" sz="2800" b="0" i="0" u="none" strike="noStrike" baseline="0" dirty="0">
                <a:ea typeface="Source Sans Pro" panose="020B0503030403020204" pitchFamily="34" charset="0"/>
              </a:rPr>
              <a:t> </a:t>
            </a:r>
            <a:r>
              <a:rPr lang="en-US" sz="2800" b="0" i="0" u="none" strike="noStrike" baseline="0" dirty="0" err="1">
                <a:ea typeface="Source Sans Pro" panose="020B0503030403020204" pitchFamily="34" charset="0"/>
              </a:rPr>
              <a:t>zijn</a:t>
            </a:r>
            <a:endParaRPr lang="en-US" sz="2800" b="0" i="0" u="none" strike="noStrike" baseline="0" dirty="0">
              <a:ea typeface="Source Sans Pro" panose="020B050303040302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 err="1">
                <a:ea typeface="Source Sans Pro" panose="020B0503030403020204" pitchFamily="34" charset="0"/>
              </a:rPr>
              <a:t>Niet</a:t>
            </a:r>
            <a:r>
              <a:rPr lang="en-US" sz="2800" b="0" i="0" u="none" strike="noStrike" baseline="0" dirty="0">
                <a:ea typeface="Source Sans Pro" panose="020B0503030403020204" pitchFamily="34" charset="0"/>
              </a:rPr>
              <a:t> </a:t>
            </a:r>
            <a:r>
              <a:rPr lang="en-US" sz="2800" b="0" i="0" u="none" strike="noStrike" baseline="0" dirty="0" err="1">
                <a:ea typeface="Source Sans Pro" panose="020B0503030403020204" pitchFamily="34" charset="0"/>
              </a:rPr>
              <a:t>opmerken</a:t>
            </a:r>
            <a:r>
              <a:rPr lang="en-US" sz="2800" b="0" i="0" u="none" strike="noStrike" baseline="0" dirty="0">
                <a:ea typeface="Source Sans Pro" panose="020B0503030403020204" pitchFamily="34" charset="0"/>
              </a:rPr>
              <a:t> </a:t>
            </a:r>
            <a:r>
              <a:rPr lang="en-US" sz="2800" b="0" i="0" u="none" strike="noStrike" baseline="0" dirty="0" err="1">
                <a:ea typeface="Source Sans Pro" panose="020B0503030403020204" pitchFamily="34" charset="0"/>
              </a:rPr>
              <a:t>wanneer</a:t>
            </a:r>
            <a:r>
              <a:rPr lang="en-US" sz="2800" b="0" i="0" u="none" strike="noStrike" baseline="0" dirty="0">
                <a:ea typeface="Source Sans Pro" panose="020B0503030403020204" pitchFamily="34" charset="0"/>
              </a:rPr>
              <a:t> </a:t>
            </a:r>
            <a:r>
              <a:rPr lang="en-US" sz="2800" b="0" i="0" u="none" strike="noStrike" baseline="0" dirty="0" err="1">
                <a:ea typeface="Source Sans Pro" panose="020B0503030403020204" pitchFamily="34" charset="0"/>
              </a:rPr>
              <a:t>mensen</a:t>
            </a:r>
            <a:r>
              <a:rPr lang="en-US" sz="2800" b="0" i="0" u="none" strike="noStrike" baseline="0" dirty="0">
                <a:ea typeface="Source Sans Pro" panose="020B0503030403020204" pitchFamily="34" charset="0"/>
              </a:rPr>
              <a:t> </a:t>
            </a:r>
            <a:r>
              <a:rPr lang="en-US" sz="2800" b="0" i="0" u="none" strike="noStrike" baseline="0" dirty="0" err="1">
                <a:ea typeface="Source Sans Pro" panose="020B0503030403020204" pitchFamily="34" charset="0"/>
              </a:rPr>
              <a:t>doen</a:t>
            </a:r>
            <a:r>
              <a:rPr lang="en-US" sz="2800" b="0" i="0" u="none" strike="noStrike" baseline="0" dirty="0">
                <a:ea typeface="Source Sans Pro" panose="020B0503030403020204" pitchFamily="34" charset="0"/>
              </a:rPr>
              <a:t> </a:t>
            </a:r>
            <a:r>
              <a:rPr lang="en-US" sz="2800" b="0" i="0" u="none" strike="noStrike" baseline="0" dirty="0" err="1">
                <a:ea typeface="Source Sans Pro" panose="020B0503030403020204" pitchFamily="34" charset="0"/>
              </a:rPr>
              <a:t>alsof</a:t>
            </a:r>
            <a:r>
              <a:rPr lang="en-US" sz="2800" b="0" i="0" u="none" strike="noStrike" baseline="0" dirty="0">
                <a:ea typeface="Source Sans Pro" panose="020B0503030403020204" pitchFamily="34" charset="0"/>
              </a:rPr>
              <a:t> ze het </a:t>
            </a:r>
            <a:r>
              <a:rPr lang="en-US" sz="2800" b="0" i="0" u="none" strike="noStrike" baseline="0" dirty="0" err="1">
                <a:ea typeface="Source Sans Pro" panose="020B0503030403020204" pitchFamily="34" charset="0"/>
              </a:rPr>
              <a:t>begrijpen</a:t>
            </a:r>
            <a:r>
              <a:rPr lang="en-US" sz="2800" b="0" i="0" u="none" strike="noStrike" baseline="0" dirty="0">
                <a:ea typeface="Source Sans Pro" panose="020B0503030403020204" pitchFamily="34" charset="0"/>
              </a:rPr>
              <a:t>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ea typeface="Source Sans Pro" panose="020B0503030403020204" pitchFamily="34" charset="0"/>
              </a:rPr>
              <a:t>Stilte</a:t>
            </a:r>
            <a:r>
              <a:rPr lang="en-US" sz="2800" dirty="0">
                <a:ea typeface="Source Sans Pro" panose="020B0503030403020204" pitchFamily="34" charset="0"/>
              </a:rPr>
              <a:t> </a:t>
            </a:r>
            <a:r>
              <a:rPr lang="en-US" sz="2800" dirty="0" err="1">
                <a:ea typeface="Source Sans Pro" panose="020B0503030403020204" pitchFamily="34" charset="0"/>
              </a:rPr>
              <a:t>verwarren</a:t>
            </a:r>
            <a:r>
              <a:rPr lang="en-US" sz="2800" dirty="0">
                <a:ea typeface="Source Sans Pro" panose="020B0503030403020204" pitchFamily="34" charset="0"/>
              </a:rPr>
              <a:t> met ‘</a:t>
            </a:r>
            <a:r>
              <a:rPr lang="en-US" sz="2800" dirty="0" err="1">
                <a:ea typeface="Source Sans Pro" panose="020B0503030403020204" pitchFamily="34" charset="0"/>
              </a:rPr>
              <a:t>alles</a:t>
            </a:r>
            <a:r>
              <a:rPr lang="en-US" sz="2800" dirty="0">
                <a:ea typeface="Source Sans Pro" panose="020B0503030403020204" pitchFamily="34" charset="0"/>
              </a:rPr>
              <a:t> </a:t>
            </a:r>
            <a:r>
              <a:rPr lang="en-US" sz="2800" dirty="0" err="1">
                <a:ea typeface="Source Sans Pro" panose="020B0503030403020204" pitchFamily="34" charset="0"/>
              </a:rPr>
              <a:t>gaat</a:t>
            </a:r>
            <a:r>
              <a:rPr lang="en-US" sz="2800" dirty="0">
                <a:ea typeface="Source Sans Pro" panose="020B0503030403020204" pitchFamily="34" charset="0"/>
              </a:rPr>
              <a:t> </a:t>
            </a:r>
            <a:r>
              <a:rPr lang="en-US" sz="2800" dirty="0" err="1">
                <a:ea typeface="Source Sans Pro" panose="020B0503030403020204" pitchFamily="34" charset="0"/>
              </a:rPr>
              <a:t>goed</a:t>
            </a:r>
            <a:r>
              <a:rPr lang="en-US" sz="2800" dirty="0">
                <a:ea typeface="Source Sans Pro" panose="020B0503030403020204" pitchFamily="34" charset="0"/>
              </a:rPr>
              <a:t>’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ea typeface="Source Sans Pro" panose="020B0503030403020204" pitchFamily="34" charset="0"/>
              </a:rPr>
              <a:t>Onderschatten</a:t>
            </a:r>
            <a:r>
              <a:rPr lang="en-US" sz="2800" dirty="0">
                <a:ea typeface="Source Sans Pro" panose="020B0503030403020204" pitchFamily="34" charset="0"/>
              </a:rPr>
              <a:t> </a:t>
            </a:r>
            <a:r>
              <a:rPr lang="en-US" sz="2800" dirty="0" err="1">
                <a:ea typeface="Source Sans Pro" panose="020B0503030403020204" pitchFamily="34" charset="0"/>
              </a:rPr>
              <a:t>opleidingsniveau</a:t>
            </a:r>
            <a:r>
              <a:rPr lang="en-US" sz="2800" dirty="0">
                <a:ea typeface="Source Sans Pro" panose="020B0503030403020204" pitchFamily="34" charset="0"/>
              </a:rPr>
              <a:t> patient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ea typeface="Source Sans Pro" panose="020B0503030403020204" pitchFamily="34" charset="0"/>
              </a:rPr>
              <a:t>…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FC0BC97-6F71-4D10-B28D-86C963163084}"/>
              </a:ext>
            </a:extLst>
          </p:cNvPr>
          <p:cNvSpPr txBox="1"/>
          <p:nvPr/>
        </p:nvSpPr>
        <p:spPr>
          <a:xfrm>
            <a:off x="841205" y="1472235"/>
            <a:ext cx="5168963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Valkuilen bij taalbarrière: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A095847-4398-B28E-CF71-02214E25B67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Wanneer schakel je een tolk in?</a:t>
            </a:r>
          </a:p>
        </p:txBody>
      </p:sp>
    </p:spTree>
    <p:extLst>
      <p:ext uri="{BB962C8B-B14F-4D97-AF65-F5344CB8AC3E}">
        <p14:creationId xmlns:p14="http://schemas.microsoft.com/office/powerpoint/2010/main" val="4282121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ep 51">
            <a:extLst>
              <a:ext uri="{FF2B5EF4-FFF2-40B4-BE49-F238E27FC236}">
                <a16:creationId xmlns:a16="http://schemas.microsoft.com/office/drawing/2014/main" id="{41D2DE75-A1EA-DB2F-C7A6-5908976BB751}"/>
              </a:ext>
            </a:extLst>
          </p:cNvPr>
          <p:cNvGrpSpPr/>
          <p:nvPr/>
        </p:nvGrpSpPr>
        <p:grpSpPr>
          <a:xfrm>
            <a:off x="8580851" y="1336461"/>
            <a:ext cx="2950384" cy="1404293"/>
            <a:chOff x="9460636" y="2693113"/>
            <a:chExt cx="2950384" cy="1404293"/>
          </a:xfrm>
        </p:grpSpPr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BC5632E1-6EA4-2E47-DDA2-C3C4E17A8B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6" t="5620" r="306" b="72300"/>
            <a:stretch/>
          </p:blipFill>
          <p:spPr>
            <a:xfrm>
              <a:off x="9460636" y="2693113"/>
              <a:ext cx="2950384" cy="1254754"/>
            </a:xfrm>
            <a:prstGeom prst="rect">
              <a:avLst/>
            </a:prstGeom>
          </p:spPr>
        </p:pic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4C8082C0-7725-ECCC-A18F-F6FBE484D7E9}"/>
                </a:ext>
              </a:extLst>
            </p:cNvPr>
            <p:cNvSpPr txBox="1"/>
            <p:nvPr/>
          </p:nvSpPr>
          <p:spPr>
            <a:xfrm>
              <a:off x="10573357" y="3881406"/>
              <a:ext cx="894479" cy="216000"/>
            </a:xfrm>
            <a:prstGeom prst="rect">
              <a:avLst/>
            </a:prstGeom>
            <a:solidFill>
              <a:srgbClr val="F3F3F7"/>
            </a:solidFill>
          </p:spPr>
          <p:txBody>
            <a:bodyPr wrap="square" rtlCol="0">
              <a:spAutoFit/>
            </a:bodyPr>
            <a:lstStyle/>
            <a:p>
              <a:endParaRPr lang="nl-NL" dirty="0"/>
            </a:p>
          </p:txBody>
        </p: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ACFA734F-3D6C-789C-933B-4B9E18309E22}"/>
              </a:ext>
            </a:extLst>
          </p:cNvPr>
          <p:cNvGrpSpPr/>
          <p:nvPr/>
        </p:nvGrpSpPr>
        <p:grpSpPr>
          <a:xfrm>
            <a:off x="4594190" y="1267469"/>
            <a:ext cx="3122922" cy="3657489"/>
            <a:chOff x="6255914" y="906462"/>
            <a:chExt cx="3122922" cy="3657489"/>
          </a:xfrm>
        </p:grpSpPr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ED304E30-C64C-70AF-E0D0-D684E6003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02" b="61858"/>
            <a:stretch/>
          </p:blipFill>
          <p:spPr>
            <a:xfrm>
              <a:off x="6428452" y="906462"/>
              <a:ext cx="2950384" cy="1786651"/>
            </a:xfrm>
            <a:prstGeom prst="rect">
              <a:avLst/>
            </a:prstGeom>
          </p:spPr>
        </p:pic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DD00952E-B1D1-F983-7E18-4B3D92AE99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83" b="60095"/>
            <a:stretch/>
          </p:blipFill>
          <p:spPr>
            <a:xfrm>
              <a:off x="6428452" y="2693113"/>
              <a:ext cx="2950384" cy="1870838"/>
            </a:xfrm>
            <a:prstGeom prst="rect">
              <a:avLst/>
            </a:prstGeom>
          </p:spPr>
        </p:pic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01FA2873-BB4A-0084-3B02-470598D8827C}"/>
                </a:ext>
              </a:extLst>
            </p:cNvPr>
            <p:cNvSpPr txBox="1"/>
            <p:nvPr/>
          </p:nvSpPr>
          <p:spPr>
            <a:xfrm>
              <a:off x="6510253" y="2188475"/>
              <a:ext cx="2786781" cy="3825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(020) 380 8182</a:t>
              </a: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2B36A631-A8E0-93C3-0293-377718ACCCBA}"/>
                </a:ext>
              </a:extLst>
            </p:cNvPr>
            <p:cNvSpPr txBox="1"/>
            <p:nvPr/>
          </p:nvSpPr>
          <p:spPr>
            <a:xfrm>
              <a:off x="6510252" y="4110760"/>
              <a:ext cx="2786781" cy="3825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(020) 380 8184</a:t>
              </a: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1145CE3A-4D97-B8DF-65BA-CE18133DED9F}"/>
                </a:ext>
              </a:extLst>
            </p:cNvPr>
            <p:cNvSpPr txBox="1"/>
            <p:nvPr/>
          </p:nvSpPr>
          <p:spPr>
            <a:xfrm rot="20629822">
              <a:off x="6255915" y="1199677"/>
              <a:ext cx="1117600" cy="461665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solidFill>
                    <a:schemeClr val="bg1"/>
                  </a:solidFill>
                </a:rPr>
                <a:t>Gratis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1B1130B5-1B03-2583-2D5B-468398E6DD9B}"/>
                </a:ext>
              </a:extLst>
            </p:cNvPr>
            <p:cNvSpPr txBox="1"/>
            <p:nvPr/>
          </p:nvSpPr>
          <p:spPr>
            <a:xfrm rot="20629822">
              <a:off x="6255914" y="2945059"/>
              <a:ext cx="1117600" cy="461665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solidFill>
                    <a:schemeClr val="bg1"/>
                  </a:solidFill>
                </a:rPr>
                <a:t>Gratis</a:t>
              </a:r>
            </a:p>
          </p:txBody>
        </p:sp>
      </p:grp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9211C75D-B0E7-33C9-C6AC-9ED69C4CFE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2" r="46191" b="29424"/>
          <a:stretch/>
        </p:blipFill>
        <p:spPr>
          <a:xfrm>
            <a:off x="10573357" y="6050216"/>
            <a:ext cx="1275930" cy="598939"/>
          </a:xfrm>
          <a:prstGeom prst="rect">
            <a:avLst/>
          </a:prstGeom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850E67B7-DDF8-4911-CC1A-621459417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7" t="8051" r="868" b="32899"/>
          <a:stretch/>
        </p:blipFill>
        <p:spPr bwMode="auto">
          <a:xfrm>
            <a:off x="269096" y="1138667"/>
            <a:ext cx="3791095" cy="481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kstvak 36">
            <a:extLst>
              <a:ext uri="{FF2B5EF4-FFF2-40B4-BE49-F238E27FC236}">
                <a16:creationId xmlns:a16="http://schemas.microsoft.com/office/drawing/2014/main" id="{456833A9-9C4C-62DA-78F3-74983A901537}"/>
              </a:ext>
            </a:extLst>
          </p:cNvPr>
          <p:cNvSpPr txBox="1"/>
          <p:nvPr/>
        </p:nvSpPr>
        <p:spPr>
          <a:xfrm>
            <a:off x="129043" y="6066665"/>
            <a:ext cx="4071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366FB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8"/>
              </a:rPr>
              <a:t>www.zoschakeltueentolkin.nl</a:t>
            </a:r>
            <a:r>
              <a:rPr lang="nl-NL" sz="2400" dirty="0">
                <a:solidFill>
                  <a:srgbClr val="366FB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048C974-2737-F50D-0682-ABBBB9EE6EE5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Hoe schakel je een tolk in?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6363A3D-E17A-83B2-6932-3C539952C01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751" t="9872" r="32673" b="83397"/>
          <a:stretch/>
        </p:blipFill>
        <p:spPr>
          <a:xfrm>
            <a:off x="8362579" y="3395438"/>
            <a:ext cx="3386928" cy="38407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3F6A9FC-B969-04A6-A34A-60474EBA2759}"/>
              </a:ext>
            </a:extLst>
          </p:cNvPr>
          <p:cNvSpPr txBox="1"/>
          <p:nvPr/>
        </p:nvSpPr>
        <p:spPr>
          <a:xfrm>
            <a:off x="8020443" y="2784234"/>
            <a:ext cx="4071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366FB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Contract tolkendienst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4E13BFC-E2FA-B982-CF90-FCB979976B43}"/>
              </a:ext>
            </a:extLst>
          </p:cNvPr>
          <p:cNvSpPr txBox="1"/>
          <p:nvPr/>
        </p:nvSpPr>
        <p:spPr>
          <a:xfrm>
            <a:off x="8120800" y="4000145"/>
            <a:ext cx="4071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366FB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Ziekenhuis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C5450E-8975-C640-75ED-BDDD987B5554}"/>
              </a:ext>
            </a:extLst>
          </p:cNvPr>
          <p:cNvSpPr txBox="1"/>
          <p:nvPr/>
        </p:nvSpPr>
        <p:spPr>
          <a:xfrm>
            <a:off x="8131811" y="4682447"/>
            <a:ext cx="40712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366FB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GGD</a:t>
            </a:r>
          </a:p>
          <a:p>
            <a:pPr algn="ctr"/>
            <a:r>
              <a:rPr lang="nl-NL" sz="2400" dirty="0">
                <a:solidFill>
                  <a:srgbClr val="366FB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4648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CBD9ADF7-0322-8AF6-F6FC-B16CA6F69B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2" r="46191" b="29424"/>
          <a:stretch/>
        </p:blipFill>
        <p:spPr>
          <a:xfrm>
            <a:off x="10573357" y="6050216"/>
            <a:ext cx="1275930" cy="598939"/>
          </a:xfrm>
          <a:prstGeom prst="rect">
            <a:avLst/>
          </a:prstGeom>
        </p:spPr>
      </p:pic>
      <p:pic>
        <p:nvPicPr>
          <p:cNvPr id="4098" name="Picture 2" descr="De bronafbeelding bekijken">
            <a:extLst>
              <a:ext uri="{FF2B5EF4-FFF2-40B4-BE49-F238E27FC236}">
                <a16:creationId xmlns:a16="http://schemas.microsoft.com/office/drawing/2014/main" id="{2D88A324-2780-5E5D-1297-F0EFE965A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424" y="1998846"/>
            <a:ext cx="3130826" cy="208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587441E-D219-5CF5-3648-49B697A004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62" t="36907" r="13413" b="14784"/>
          <a:stretch/>
        </p:blipFill>
        <p:spPr>
          <a:xfrm>
            <a:off x="0" y="1998846"/>
            <a:ext cx="4826972" cy="2085987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5B7A56EB-B0E7-D6A0-8042-BE575B2700A5}"/>
              </a:ext>
            </a:extLst>
          </p:cNvPr>
          <p:cNvSpPr txBox="1"/>
          <p:nvPr/>
        </p:nvSpPr>
        <p:spPr>
          <a:xfrm>
            <a:off x="19895" y="4623806"/>
            <a:ext cx="4071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366FB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Telefonisch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B222795-E1B4-A132-DD10-5E8B0C4E6E81}"/>
              </a:ext>
            </a:extLst>
          </p:cNvPr>
          <p:cNvSpPr txBox="1"/>
          <p:nvPr/>
        </p:nvSpPr>
        <p:spPr>
          <a:xfrm>
            <a:off x="8187044" y="4529770"/>
            <a:ext cx="4071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366FB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Live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4E3E15A-8BFA-7168-B4C1-2791560BC0A8}"/>
              </a:ext>
            </a:extLst>
          </p:cNvPr>
          <p:cNvSpPr txBox="1"/>
          <p:nvPr/>
        </p:nvSpPr>
        <p:spPr>
          <a:xfrm>
            <a:off x="4727871" y="4623806"/>
            <a:ext cx="4071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366FB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Videobellen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8715224-A11D-8235-AD3E-8426A95BB06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Hoe schakel je een tolk in?</a:t>
            </a:r>
          </a:p>
        </p:txBody>
      </p:sp>
      <p:pic>
        <p:nvPicPr>
          <p:cNvPr id="4100" name="Picture 4" descr="Afbeeldingsresultaten voor interpreter health care">
            <a:extLst>
              <a:ext uri="{FF2B5EF4-FFF2-40B4-BE49-F238E27FC236}">
                <a16:creationId xmlns:a16="http://schemas.microsoft.com/office/drawing/2014/main" id="{73D6C6C3-2392-E943-10C8-4BE4F33F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071" y="1998845"/>
            <a:ext cx="2789955" cy="208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687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CBD9ADF7-0322-8AF6-F6FC-B16CA6F69B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2" r="46191" b="29424"/>
          <a:stretch/>
        </p:blipFill>
        <p:spPr>
          <a:xfrm>
            <a:off x="10573357" y="6050216"/>
            <a:ext cx="1275930" cy="598939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AC6FF367-D446-6758-FDA4-37240D6F277E}"/>
              </a:ext>
            </a:extLst>
          </p:cNvPr>
          <p:cNvSpPr txBox="1"/>
          <p:nvPr/>
        </p:nvSpPr>
        <p:spPr>
          <a:xfrm>
            <a:off x="4846936" y="1371339"/>
            <a:ext cx="707596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2F5597"/>
                </a:solidFill>
              </a:rPr>
              <a:t>Wat geef je door:</a:t>
            </a:r>
          </a:p>
          <a:p>
            <a:endParaRPr lang="nl-NL" sz="2400" dirty="0">
              <a:solidFill>
                <a:srgbClr val="2F559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2F559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2F5597"/>
                </a:solidFill>
              </a:rPr>
              <a:t>Welke taal + dialect of 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2F559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2F5597"/>
                </a:solidFill>
              </a:rPr>
              <a:t>Hoe lang je een tolk nodig hebt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2F559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2F5597"/>
                </a:solidFill>
              </a:rPr>
              <a:t>Mannelijke of vrouwelijke tolk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2F559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2F5597"/>
                </a:solidFill>
              </a:rPr>
              <a:t>Zakelijke informatie (nummer, kostenplaats ...)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1A135AD5-D1AB-716F-27EC-5C6A73BC7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7" t="8051" r="868" b="32899"/>
          <a:stretch/>
        </p:blipFill>
        <p:spPr bwMode="auto">
          <a:xfrm>
            <a:off x="269096" y="1138667"/>
            <a:ext cx="3791095" cy="481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F0C5EC3C-854A-621A-B1F6-997A4B6F885E}"/>
              </a:ext>
            </a:extLst>
          </p:cNvPr>
          <p:cNvSpPr txBox="1"/>
          <p:nvPr/>
        </p:nvSpPr>
        <p:spPr>
          <a:xfrm>
            <a:off x="129043" y="6066665"/>
            <a:ext cx="4071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366FB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www.zoschakeltueentolkin.nl</a:t>
            </a:r>
            <a:r>
              <a:rPr lang="nl-NL" sz="2400" dirty="0">
                <a:solidFill>
                  <a:srgbClr val="366FB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A4F6366-38DF-CE3A-F804-B1858D7D0326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Hoe schakel je een tolk in?</a:t>
            </a:r>
          </a:p>
        </p:txBody>
      </p:sp>
    </p:spTree>
    <p:extLst>
      <p:ext uri="{BB962C8B-B14F-4D97-AF65-F5344CB8AC3E}">
        <p14:creationId xmlns:p14="http://schemas.microsoft.com/office/powerpoint/2010/main" val="3278818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CBD9ADF7-0322-8AF6-F6FC-B16CA6F69B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2" r="46191" b="29424"/>
          <a:stretch/>
        </p:blipFill>
        <p:spPr>
          <a:xfrm>
            <a:off x="10573357" y="6050216"/>
            <a:ext cx="1275930" cy="598939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AC6FF367-D446-6758-FDA4-37240D6F277E}"/>
              </a:ext>
            </a:extLst>
          </p:cNvPr>
          <p:cNvSpPr txBox="1"/>
          <p:nvPr/>
        </p:nvSpPr>
        <p:spPr>
          <a:xfrm>
            <a:off x="4441646" y="1732446"/>
            <a:ext cx="697032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2F5597"/>
                </a:solidFill>
              </a:rPr>
              <a:t>Hoe voer je het gesprek:</a:t>
            </a:r>
          </a:p>
          <a:p>
            <a:endParaRPr lang="nl-NL" sz="2400" dirty="0">
              <a:solidFill>
                <a:srgbClr val="2F559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2F5597"/>
                </a:solidFill>
              </a:rPr>
              <a:t>Laat de tolk zich voorstellen aan de patiënt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2F559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2F5597"/>
                </a:solidFill>
              </a:rPr>
              <a:t>Praat ‘gewoon’ met de zorgvrager zoals u altijd doet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2F559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2F5597"/>
                </a:solidFill>
              </a:rPr>
              <a:t>Geef de tolk steeds rustig de tijd om te vertalen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2F559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2F5597"/>
                </a:solidFill>
              </a:rPr>
              <a:t>Houdt zelf greep op het gesprek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2F559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2F5597"/>
                </a:solidFill>
              </a:rPr>
              <a:t>Gebruik de terugvraagmethode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1A135AD5-D1AB-716F-27EC-5C6A73BC7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7" t="8051" r="868" b="32899"/>
          <a:stretch/>
        </p:blipFill>
        <p:spPr bwMode="auto">
          <a:xfrm>
            <a:off x="269096" y="1138667"/>
            <a:ext cx="3791095" cy="481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F0C5EC3C-854A-621A-B1F6-997A4B6F885E}"/>
              </a:ext>
            </a:extLst>
          </p:cNvPr>
          <p:cNvSpPr txBox="1"/>
          <p:nvPr/>
        </p:nvSpPr>
        <p:spPr>
          <a:xfrm>
            <a:off x="129043" y="6066665"/>
            <a:ext cx="4071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366FB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www.zoschakeltueentolkin.nl</a:t>
            </a:r>
            <a:r>
              <a:rPr lang="nl-NL" sz="2400" dirty="0">
                <a:solidFill>
                  <a:srgbClr val="366FB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AC68D6D-BEE7-1349-B817-174A45F8C204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Hoe schakel je een tolk in?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289B551-EDB7-8C1B-2310-A1A2869C67DB}"/>
              </a:ext>
            </a:extLst>
          </p:cNvPr>
          <p:cNvSpPr txBox="1"/>
          <p:nvPr/>
        </p:nvSpPr>
        <p:spPr>
          <a:xfrm rot="1837800">
            <a:off x="8091140" y="1767820"/>
            <a:ext cx="4051843" cy="461665"/>
          </a:xfrm>
          <a:prstGeom prst="rect">
            <a:avLst/>
          </a:prstGeom>
          <a:solidFill>
            <a:srgbClr val="C934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Extra tijd of nieuwe afspraak</a:t>
            </a:r>
          </a:p>
        </p:txBody>
      </p:sp>
    </p:spTree>
    <p:extLst>
      <p:ext uri="{BB962C8B-B14F-4D97-AF65-F5344CB8AC3E}">
        <p14:creationId xmlns:p14="http://schemas.microsoft.com/office/powerpoint/2010/main" val="219687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CBD9ADF7-0322-8AF6-F6FC-B16CA6F69B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2" r="46191" b="29424"/>
          <a:stretch/>
        </p:blipFill>
        <p:spPr>
          <a:xfrm>
            <a:off x="10573357" y="6050216"/>
            <a:ext cx="1275930" cy="59893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AC68D6D-BEE7-1349-B817-174A45F8C204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Hoe schakel je een tolk in?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4BE59289-8E32-43C5-2562-DDAB0456B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492" y="1080052"/>
            <a:ext cx="8571394" cy="513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B75C24B-4488-1F3E-033D-2651677FD132}"/>
              </a:ext>
            </a:extLst>
          </p:cNvPr>
          <p:cNvSpPr txBox="1"/>
          <p:nvPr/>
        </p:nvSpPr>
        <p:spPr>
          <a:xfrm>
            <a:off x="6304664" y="1565644"/>
            <a:ext cx="27575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dirty="0" err="1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Medical</a:t>
            </a:r>
            <a:r>
              <a:rPr lang="nl-NL" sz="24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Doctor</a:t>
            </a:r>
          </a:p>
        </p:txBody>
      </p:sp>
    </p:spTree>
    <p:extLst>
      <p:ext uri="{BB962C8B-B14F-4D97-AF65-F5344CB8AC3E}">
        <p14:creationId xmlns:p14="http://schemas.microsoft.com/office/powerpoint/2010/main" val="1131497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jZijnSprakeloos - pijn-SD Ned ondert">
            <a:hlinkClick r:id="" action="ppaction://media"/>
            <a:extLst>
              <a:ext uri="{FF2B5EF4-FFF2-40B4-BE49-F238E27FC236}">
                <a16:creationId xmlns:a16="http://schemas.microsoft.com/office/drawing/2014/main" id="{4115D721-F43D-554F-422A-BB004CCE3B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6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5142457-CDA1-3B80-7EE2-17ECDA080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2" r="46191" b="29424"/>
          <a:stretch/>
        </p:blipFill>
        <p:spPr>
          <a:xfrm>
            <a:off x="10746766" y="6211070"/>
            <a:ext cx="1275930" cy="598939"/>
          </a:xfrm>
          <a:prstGeom prst="rect">
            <a:avLst/>
          </a:prstGeom>
        </p:spPr>
      </p:pic>
      <p:pic>
        <p:nvPicPr>
          <p:cNvPr id="5122" name="Picture 2" descr="tweet picture">
            <a:extLst>
              <a:ext uri="{FF2B5EF4-FFF2-40B4-BE49-F238E27FC236}">
                <a16:creationId xmlns:a16="http://schemas.microsoft.com/office/drawing/2014/main" id="{2D30A787-C97C-AD6C-989B-781EC48C0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32" y="1049527"/>
            <a:ext cx="5425879" cy="542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BAACE59-DF9F-694D-779E-950D5B38D9B0}"/>
              </a:ext>
            </a:extLst>
          </p:cNvPr>
          <p:cNvSpPr txBox="1"/>
          <p:nvPr/>
        </p:nvSpPr>
        <p:spPr>
          <a:xfrm>
            <a:off x="6827011" y="918010"/>
            <a:ext cx="4595189" cy="707886"/>
          </a:xfrm>
          <a:prstGeom prst="rect">
            <a:avLst/>
          </a:prstGeom>
          <a:solidFill>
            <a:srgbClr val="C934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Wat kan jij doen?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00C77BC-E05B-70DD-A38A-62850FA8FCDF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Tolken terug in de zorg, alstublieft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005C1A3-15D4-EC85-E908-5226BA726C04}"/>
              </a:ext>
            </a:extLst>
          </p:cNvPr>
          <p:cNvSpPr txBox="1"/>
          <p:nvPr/>
        </p:nvSpPr>
        <p:spPr>
          <a:xfrm>
            <a:off x="5116032" y="6034016"/>
            <a:ext cx="7075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b="1" dirty="0">
              <a:solidFill>
                <a:srgbClr val="2F5597"/>
              </a:solidFill>
            </a:endParaRPr>
          </a:p>
          <a:p>
            <a:pPr algn="ctr"/>
            <a:r>
              <a:rPr lang="nl-NL" dirty="0">
                <a:solidFill>
                  <a:srgbClr val="2F5597"/>
                </a:solidFill>
                <a:hlinkClick r:id="rId4"/>
              </a:rPr>
              <a:t>s.goosen@patientenfederatie.nl</a:t>
            </a:r>
            <a:endParaRPr lang="nl-NL" dirty="0">
              <a:solidFill>
                <a:srgbClr val="2F5597"/>
              </a:solidFill>
            </a:endParaRPr>
          </a:p>
          <a:p>
            <a:pPr algn="ctr"/>
            <a:endParaRPr lang="nl-NL" dirty="0">
              <a:solidFill>
                <a:srgbClr val="2F5597"/>
              </a:solidFill>
            </a:endParaRPr>
          </a:p>
        </p:txBody>
      </p:sp>
      <p:pic>
        <p:nvPicPr>
          <p:cNvPr id="10" name="Afbeelding 9" descr="Afbeelding met tekst, persoon, binnen, teken&#10;&#10;Automatisch gegenereerde beschrijving">
            <a:extLst>
              <a:ext uri="{FF2B5EF4-FFF2-40B4-BE49-F238E27FC236}">
                <a16:creationId xmlns:a16="http://schemas.microsoft.com/office/drawing/2014/main" id="{27CFD2B8-9D7D-4DC7-DA0F-21EFF443B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42" y="1725186"/>
            <a:ext cx="2904127" cy="410692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5C75231-922A-A21F-2F1F-C01FCEA2C57D}"/>
              </a:ext>
            </a:extLst>
          </p:cNvPr>
          <p:cNvSpPr txBox="1"/>
          <p:nvPr/>
        </p:nvSpPr>
        <p:spPr>
          <a:xfrm>
            <a:off x="4277806" y="5818277"/>
            <a:ext cx="969360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ea typeface="Source Sans Pro" panose="020B0503030403020204" pitchFamily="34" charset="0"/>
                <a:cs typeface="Arial" panose="020B0604020202020204" pitchFamily="34" charset="0"/>
                <a:hlinkClick r:id="rId6"/>
              </a:rPr>
              <a:t>http://www.tolkenterugindezorgalstublieft.nl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092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7204AB47-7605-D959-B405-7F5D68ACED9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Campagne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833B847-FCE0-039D-04B5-2F003F91DE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2" r="46191" b="29424"/>
          <a:stretch/>
        </p:blipFill>
        <p:spPr>
          <a:xfrm>
            <a:off x="10746766" y="6211070"/>
            <a:ext cx="1275930" cy="59893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CFBF520-9143-0802-14F4-82A4BE3DCD47}"/>
              </a:ext>
            </a:extLst>
          </p:cNvPr>
          <p:cNvSpPr txBox="1"/>
          <p:nvPr/>
        </p:nvSpPr>
        <p:spPr>
          <a:xfrm>
            <a:off x="4887253" y="6279706"/>
            <a:ext cx="25025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/>
              <a:t>Geen </a:t>
            </a:r>
            <a:r>
              <a:rPr lang="nl-NL" sz="2400" b="1" dirty="0" err="1"/>
              <a:t>disclosures</a:t>
            </a:r>
            <a:endParaRPr lang="nl-NL" sz="2400" b="1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BEB6A43-16EB-E084-C817-EA03503D988A}"/>
              </a:ext>
            </a:extLst>
          </p:cNvPr>
          <p:cNvSpPr txBox="1"/>
          <p:nvPr/>
        </p:nvSpPr>
        <p:spPr>
          <a:xfrm>
            <a:off x="6071990" y="1763057"/>
            <a:ext cx="5406887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b="1" dirty="0">
                <a:solidFill>
                  <a:schemeClr val="accent1">
                    <a:lumMod val="75000"/>
                  </a:schemeClr>
                </a:solidFill>
              </a:rPr>
              <a:t>Presentatie: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accent1">
                    <a:lumMod val="75000"/>
                  </a:schemeClr>
                </a:solidFill>
              </a:rPr>
              <a:t>Campagne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accent1">
                    <a:lumMod val="75000"/>
                  </a:schemeClr>
                </a:solidFill>
              </a:rPr>
              <a:t>Wanneer, waarom en hoe schakel je een tolk in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Afbeelding 1" descr="Afbeelding met tekst, persoon, binnen, teken&#10;&#10;Automatisch gegenereerde beschrijving">
            <a:extLst>
              <a:ext uri="{FF2B5EF4-FFF2-40B4-BE49-F238E27FC236}">
                <a16:creationId xmlns:a16="http://schemas.microsoft.com/office/drawing/2014/main" id="{75F6131D-8210-9838-2F57-02C05D155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855452"/>
            <a:ext cx="3769023" cy="533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89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5F4F2C5-81F6-941D-2877-D90F8E5DDAF1}"/>
              </a:ext>
            </a:extLst>
          </p:cNvPr>
          <p:cNvSpPr txBox="1"/>
          <p:nvPr/>
        </p:nvSpPr>
        <p:spPr>
          <a:xfrm>
            <a:off x="5523603" y="5134410"/>
            <a:ext cx="4664765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VWS bezuinigt 20 miljoen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4FFD10D-3ADC-59A9-11BC-596E9054BCE8}"/>
              </a:ext>
            </a:extLst>
          </p:cNvPr>
          <p:cNvSpPr txBox="1"/>
          <p:nvPr/>
        </p:nvSpPr>
        <p:spPr>
          <a:xfrm>
            <a:off x="390939" y="3136612"/>
            <a:ext cx="2464904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2012</a:t>
            </a:r>
          </a:p>
        </p:txBody>
      </p:sp>
      <p:pic>
        <p:nvPicPr>
          <p:cNvPr id="3076" name="Picture 4" descr="Afbeeldingsresultaten voor tolkentelefoon logo">
            <a:extLst>
              <a:ext uri="{FF2B5EF4-FFF2-40B4-BE49-F238E27FC236}">
                <a16:creationId xmlns:a16="http://schemas.microsoft.com/office/drawing/2014/main" id="{13277540-D3B0-4892-3A91-FD385A29F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1608279"/>
            <a:ext cx="436245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e bronafbeelding bekijken">
            <a:extLst>
              <a:ext uri="{FF2B5EF4-FFF2-40B4-BE49-F238E27FC236}">
                <a16:creationId xmlns:a16="http://schemas.microsoft.com/office/drawing/2014/main" id="{F6D7E711-ABF0-CF23-9CE7-C6D110B59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823" y="1608279"/>
            <a:ext cx="451302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40821A54-B7BE-DF57-290F-E55BAE9D76F4}"/>
              </a:ext>
            </a:extLst>
          </p:cNvPr>
          <p:cNvSpPr/>
          <p:nvPr/>
        </p:nvSpPr>
        <p:spPr>
          <a:xfrm rot="1869610">
            <a:off x="3696184" y="3476286"/>
            <a:ext cx="8149767" cy="37768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0B70054-A6F1-E517-C12E-CE9A3EC62414}"/>
              </a:ext>
            </a:extLst>
          </p:cNvPr>
          <p:cNvSpPr/>
          <p:nvPr/>
        </p:nvSpPr>
        <p:spPr>
          <a:xfrm rot="19766926">
            <a:off x="3781103" y="3476285"/>
            <a:ext cx="8149767" cy="37768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A8D5377-A13B-4B8F-8618-11D70C8B769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Campagne</a:t>
            </a:r>
          </a:p>
        </p:txBody>
      </p:sp>
    </p:spTree>
    <p:extLst>
      <p:ext uri="{BB962C8B-B14F-4D97-AF65-F5344CB8AC3E}">
        <p14:creationId xmlns:p14="http://schemas.microsoft.com/office/powerpoint/2010/main" val="3531703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5966D25-6C36-1C1F-CB71-45FBDB902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37" t="15862" r="42632" b="11814"/>
          <a:stretch/>
        </p:blipFill>
        <p:spPr>
          <a:xfrm>
            <a:off x="979141" y="855063"/>
            <a:ext cx="5836433" cy="587263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1482D1C-2A23-A22F-409A-6F634731F143}"/>
              </a:ext>
            </a:extLst>
          </p:cNvPr>
          <p:cNvSpPr txBox="1"/>
          <p:nvPr/>
        </p:nvSpPr>
        <p:spPr>
          <a:xfrm>
            <a:off x="7073978" y="1978667"/>
            <a:ext cx="4574683" cy="1938992"/>
          </a:xfrm>
          <a:prstGeom prst="rect">
            <a:avLst/>
          </a:prstGeom>
          <a:solidFill>
            <a:srgbClr val="2F5597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Zorginstituut Nederland 2020</a:t>
            </a:r>
          </a:p>
          <a:p>
            <a:pPr algn="ctr"/>
            <a:endParaRPr lang="nl-NL" sz="2400" dirty="0">
              <a:solidFill>
                <a:schemeClr val="bg1"/>
              </a:solidFill>
            </a:endParaRPr>
          </a:p>
          <a:p>
            <a:pPr algn="ctr"/>
            <a:r>
              <a:rPr lang="nl-NL" sz="2400" dirty="0">
                <a:solidFill>
                  <a:schemeClr val="bg1"/>
                </a:solidFill>
              </a:rPr>
              <a:t>Daar waar een tolk nodig is om goede zorg te bieden moet zorgverlener die in kunnen zetten.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8864511-30E9-7F77-BEE5-DEBCF6070E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2" r="46191" b="29424"/>
          <a:stretch/>
        </p:blipFill>
        <p:spPr>
          <a:xfrm>
            <a:off x="10573357" y="6050216"/>
            <a:ext cx="1275930" cy="59893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F28A710-A7F5-8DE1-D2C8-FEE236576A36}"/>
              </a:ext>
            </a:extLst>
          </p:cNvPr>
          <p:cNvSpPr txBox="1"/>
          <p:nvPr/>
        </p:nvSpPr>
        <p:spPr>
          <a:xfrm rot="20225003">
            <a:off x="510212" y="4016296"/>
            <a:ext cx="1298710" cy="707886"/>
          </a:xfrm>
          <a:prstGeom prst="rect">
            <a:avLst/>
          </a:prstGeom>
          <a:solidFill>
            <a:srgbClr val="C934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C060645-0BD8-95BF-BE14-BC5DDC2ABA3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Campagne</a:t>
            </a:r>
          </a:p>
        </p:txBody>
      </p:sp>
    </p:spTree>
    <p:extLst>
      <p:ext uri="{BB962C8B-B14F-4D97-AF65-F5344CB8AC3E}">
        <p14:creationId xmlns:p14="http://schemas.microsoft.com/office/powerpoint/2010/main" val="270684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13A77274-288B-FF00-B111-E7B3CCA70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24" t="13237" r="22367" b="28696"/>
          <a:stretch/>
        </p:blipFill>
        <p:spPr>
          <a:xfrm>
            <a:off x="6632565" y="1304287"/>
            <a:ext cx="4274178" cy="2491543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F2683639-4F52-C24F-1FCB-2345F11034A0}"/>
              </a:ext>
            </a:extLst>
          </p:cNvPr>
          <p:cNvSpPr txBox="1"/>
          <p:nvPr/>
        </p:nvSpPr>
        <p:spPr>
          <a:xfrm>
            <a:off x="6571150" y="5351310"/>
            <a:ext cx="126254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1">
                    <a:lumMod val="50000"/>
                  </a:schemeClr>
                </a:solidFill>
              </a:rPr>
              <a:t>ARGOS (Human/VPRO):</a:t>
            </a:r>
            <a:endParaRPr lang="nl-NL" b="1" dirty="0">
              <a:solidFill>
                <a:srgbClr val="0563C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l-NL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praakverwarring in de spreekkamer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nl-NL" dirty="0">
                <a:solidFill>
                  <a:schemeClr val="accent1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Spraakverwarring bij de bevalling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nl-NL" dirty="0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Nog steeds 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spraakverwarring in de spreekkamer  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nl-N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093797B-8321-F4ED-3D77-CFE6F079E3A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Campagne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2F56C57-9E11-183B-6BF3-F7097D7791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239" t="47045" r="41659" b="26962"/>
          <a:stretch/>
        </p:blipFill>
        <p:spPr>
          <a:xfrm>
            <a:off x="1592480" y="1320387"/>
            <a:ext cx="3865024" cy="255691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9796AE0-C423-7EED-5B91-6C332B1592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94" t="15224" r="34831" b="26567"/>
          <a:stretch/>
        </p:blipFill>
        <p:spPr>
          <a:xfrm>
            <a:off x="1592480" y="4135239"/>
            <a:ext cx="3865024" cy="25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06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14">
            <a:extLst>
              <a:ext uri="{FF2B5EF4-FFF2-40B4-BE49-F238E27FC236}">
                <a16:creationId xmlns:a16="http://schemas.microsoft.com/office/drawing/2014/main" id="{2093797B-8321-F4ED-3D77-CFE6F079E3A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Campagne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9D2980D6-AB2A-D3CD-396A-A6C80F603BB2}"/>
              </a:ext>
            </a:extLst>
          </p:cNvPr>
          <p:cNvGrpSpPr/>
          <p:nvPr/>
        </p:nvGrpSpPr>
        <p:grpSpPr>
          <a:xfrm>
            <a:off x="1209261" y="1019208"/>
            <a:ext cx="9773478" cy="6209853"/>
            <a:chOff x="779906" y="863769"/>
            <a:chExt cx="10141857" cy="6551259"/>
          </a:xfrm>
        </p:grpSpPr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62886160-621B-DD64-B68B-B7E2CA746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672" r="46191" b="29424"/>
            <a:stretch/>
          </p:blipFill>
          <p:spPr>
            <a:xfrm>
              <a:off x="8188471" y="5626460"/>
              <a:ext cx="2222954" cy="1043485"/>
            </a:xfrm>
            <a:prstGeom prst="rect">
              <a:avLst/>
            </a:prstGeom>
          </p:spPr>
        </p:pic>
        <p:pic>
          <p:nvPicPr>
            <p:cNvPr id="18" name="Picture 4" descr="Afbeeldingsresultaten voor logo nvvp psychiatrie">
              <a:extLst>
                <a:ext uri="{FF2B5EF4-FFF2-40B4-BE49-F238E27FC236}">
                  <a16:creationId xmlns:a16="http://schemas.microsoft.com/office/drawing/2014/main" id="{104B4869-AF09-3EE9-3B73-F445E6D037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723" y="4881378"/>
              <a:ext cx="4086225" cy="2533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Afbeelding 18" descr="Afbeelding met tekst, poseren&#10;&#10;Automatisch gegenereerde beschrijving">
              <a:extLst>
                <a:ext uri="{FF2B5EF4-FFF2-40B4-BE49-F238E27FC236}">
                  <a16:creationId xmlns:a16="http://schemas.microsoft.com/office/drawing/2014/main" id="{9836BBE1-28BB-EF01-667F-753438901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06" y="863769"/>
              <a:ext cx="10141857" cy="4722354"/>
            </a:xfrm>
            <a:prstGeom prst="rect">
              <a:avLst/>
            </a:prstGeom>
          </p:spPr>
        </p:pic>
        <p:pic>
          <p:nvPicPr>
            <p:cNvPr id="20" name="Picture 2" descr="De bronafbeelding bekijken">
              <a:extLst>
                <a:ext uri="{FF2B5EF4-FFF2-40B4-BE49-F238E27FC236}">
                  <a16:creationId xmlns:a16="http://schemas.microsoft.com/office/drawing/2014/main" id="{AACE166E-579D-3A6D-B1D9-25867CE42A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1305" y="5586123"/>
              <a:ext cx="1999010" cy="962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5C18F343-39F7-BD98-EDC2-F74909E72B23}"/>
              </a:ext>
            </a:extLst>
          </p:cNvPr>
          <p:cNvSpPr txBox="1"/>
          <p:nvPr/>
        </p:nvSpPr>
        <p:spPr>
          <a:xfrm>
            <a:off x="4286299" y="0"/>
            <a:ext cx="3619402" cy="584775"/>
          </a:xfrm>
          <a:prstGeom prst="rect">
            <a:avLst/>
          </a:prstGeom>
          <a:solidFill>
            <a:srgbClr val="C934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Campagneresultaten</a:t>
            </a:r>
          </a:p>
        </p:txBody>
      </p:sp>
    </p:spTree>
    <p:extLst>
      <p:ext uri="{BB962C8B-B14F-4D97-AF65-F5344CB8AC3E}">
        <p14:creationId xmlns:p14="http://schemas.microsoft.com/office/powerpoint/2010/main" val="1997082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1182ABF-B35C-E9CB-540A-7F99B6F823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t="6749" r="28611" b="73401"/>
          <a:stretch/>
        </p:blipFill>
        <p:spPr>
          <a:xfrm>
            <a:off x="690582" y="651306"/>
            <a:ext cx="8681156" cy="1814323"/>
          </a:xfrm>
          <a:prstGeom prst="rect">
            <a:avLst/>
          </a:prstGeom>
        </p:spPr>
      </p:pic>
      <p:pic>
        <p:nvPicPr>
          <p:cNvPr id="6146" name="Picture 2" descr="ISK">
            <a:extLst>
              <a:ext uri="{FF2B5EF4-FFF2-40B4-BE49-F238E27FC236}">
                <a16:creationId xmlns:a16="http://schemas.microsoft.com/office/drawing/2014/main" id="{A672ECA4-AA12-8ACB-50F8-60EB245A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81" y="4785644"/>
            <a:ext cx="2368459" cy="157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BEF9010-A70B-8261-A659-BA1E50EC26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26" t="27206" r="33845" b="59917"/>
          <a:stretch/>
        </p:blipFill>
        <p:spPr>
          <a:xfrm>
            <a:off x="3346171" y="4643970"/>
            <a:ext cx="8530859" cy="157516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486A67F-D49A-BFCB-F073-20423289139F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nl-NL" sz="3200" dirty="0">
              <a:solidFill>
                <a:schemeClr val="bg1"/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20ECA80-BAC1-3A7E-175E-49B84CEA00D9}"/>
              </a:ext>
            </a:extLst>
          </p:cNvPr>
          <p:cNvSpPr txBox="1"/>
          <p:nvPr/>
        </p:nvSpPr>
        <p:spPr>
          <a:xfrm>
            <a:off x="4286299" y="0"/>
            <a:ext cx="3619402" cy="584775"/>
          </a:xfrm>
          <a:prstGeom prst="rect">
            <a:avLst/>
          </a:prstGeom>
          <a:solidFill>
            <a:srgbClr val="C934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Campagneresultaten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AB8E593-BE5B-EE98-9685-879B47DB27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62" t="34396" r="52190" b="34493"/>
          <a:stretch/>
        </p:blipFill>
        <p:spPr>
          <a:xfrm>
            <a:off x="531027" y="2554622"/>
            <a:ext cx="2714766" cy="200035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3CB0D14-8FDE-8C9A-B80E-3E226407F6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2" r="46191" b="29424"/>
          <a:stretch/>
        </p:blipFill>
        <p:spPr>
          <a:xfrm>
            <a:off x="10573357" y="6050216"/>
            <a:ext cx="1275930" cy="59893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3469002-88CE-EB5C-8ECA-164022CB52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74" t="34396" r="26876" b="48019"/>
          <a:stretch/>
        </p:blipFill>
        <p:spPr>
          <a:xfrm>
            <a:off x="3743736" y="2951825"/>
            <a:ext cx="5702525" cy="101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19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3CB0D14-8FDE-8C9A-B80E-3E226407F6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2" r="46191" b="29424"/>
          <a:stretch/>
        </p:blipFill>
        <p:spPr>
          <a:xfrm>
            <a:off x="10573357" y="6050216"/>
            <a:ext cx="1275930" cy="598939"/>
          </a:xfrm>
          <a:prstGeom prst="rect">
            <a:avLst/>
          </a:prstGeom>
        </p:spPr>
      </p:pic>
      <p:pic>
        <p:nvPicPr>
          <p:cNvPr id="1030" name="Picture 6" descr="Afbeeldingsresultaten voor uva logo university amsterdam">
            <a:extLst>
              <a:ext uri="{FF2B5EF4-FFF2-40B4-BE49-F238E27FC236}">
                <a16:creationId xmlns:a16="http://schemas.microsoft.com/office/drawing/2014/main" id="{F42BB8D5-17F0-945D-44F4-0CB3F1BD6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606" y="4955668"/>
            <a:ext cx="37719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ten voor amsterdam umc logo">
            <a:extLst>
              <a:ext uri="{FF2B5EF4-FFF2-40B4-BE49-F238E27FC236}">
                <a16:creationId xmlns:a16="http://schemas.microsoft.com/office/drawing/2014/main" id="{2A826186-2779-3C11-0284-3DEE2D6F3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734" y="4534000"/>
            <a:ext cx="437197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18FA502C-F685-AEB4-7141-8DDDAEF44D4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nl-NL" sz="3200" dirty="0">
              <a:solidFill>
                <a:schemeClr val="bg1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671E601-1630-B418-3202-04708AE4222C}"/>
              </a:ext>
            </a:extLst>
          </p:cNvPr>
          <p:cNvSpPr txBox="1"/>
          <p:nvPr/>
        </p:nvSpPr>
        <p:spPr>
          <a:xfrm>
            <a:off x="4286299" y="0"/>
            <a:ext cx="3619402" cy="584775"/>
          </a:xfrm>
          <a:prstGeom prst="rect">
            <a:avLst/>
          </a:prstGeom>
          <a:solidFill>
            <a:srgbClr val="C934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Campagneresultaten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39C85DA5-3036-6973-54E4-273CD81590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65" t="29759" r="25137" b="31111"/>
          <a:stretch/>
        </p:blipFill>
        <p:spPr>
          <a:xfrm>
            <a:off x="583716" y="1535809"/>
            <a:ext cx="6964018" cy="2683566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C93DEFD1-5DE9-B7C4-A426-D4333584B7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69" t="8508" r="55475" b="75652"/>
          <a:stretch/>
        </p:blipFill>
        <p:spPr>
          <a:xfrm>
            <a:off x="614300" y="4860602"/>
            <a:ext cx="3122373" cy="837831"/>
          </a:xfrm>
          <a:prstGeom prst="rect">
            <a:avLst/>
          </a:prstGeom>
        </p:spPr>
      </p:pic>
      <p:pic>
        <p:nvPicPr>
          <p:cNvPr id="19" name="Picture 2" descr="Afbeeldingsresultaten voor zonmw logo">
            <a:extLst>
              <a:ext uri="{FF2B5EF4-FFF2-40B4-BE49-F238E27FC236}">
                <a16:creationId xmlns:a16="http://schemas.microsoft.com/office/drawing/2014/main" id="{5D7CA3D4-6997-AE09-8884-F84BBDB86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366" y="2518536"/>
            <a:ext cx="2903675" cy="71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68370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605</Words>
  <Application>Microsoft Office PowerPoint</Application>
  <PresentationFormat>Breedbeeld</PresentationFormat>
  <Paragraphs>136</Paragraphs>
  <Slides>20</Slides>
  <Notes>14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Source Sans Pro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Simone Goosen</dc:creator>
  <cp:lastModifiedBy>Joke Selhorst</cp:lastModifiedBy>
  <cp:revision>7</cp:revision>
  <dcterms:created xsi:type="dcterms:W3CDTF">2022-09-28T10:19:20Z</dcterms:created>
  <dcterms:modified xsi:type="dcterms:W3CDTF">2022-11-30T08:57:23Z</dcterms:modified>
</cp:coreProperties>
</file>